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0" r:id="rId4"/>
    <p:sldId id="261" r:id="rId5"/>
    <p:sldId id="259" r:id="rId6"/>
    <p:sldId id="294" r:id="rId7"/>
    <p:sldId id="293" r:id="rId8"/>
    <p:sldId id="25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8" r:id="rId17"/>
    <p:sldId id="269" r:id="rId18"/>
    <p:sldId id="289" r:id="rId19"/>
    <p:sldId id="290" r:id="rId20"/>
    <p:sldId id="278" r:id="rId21"/>
    <p:sldId id="297" r:id="rId22"/>
    <p:sldId id="299" r:id="rId23"/>
    <p:sldId id="300" r:id="rId24"/>
    <p:sldId id="295" r:id="rId25"/>
    <p:sldId id="302" r:id="rId26"/>
    <p:sldId id="296" r:id="rId27"/>
    <p:sldId id="292" r:id="rId28"/>
    <p:sldId id="301" r:id="rId29"/>
    <p:sldId id="298" r:id="rId30"/>
    <p:sldId id="279" r:id="rId31"/>
    <p:sldId id="286" r:id="rId32"/>
    <p:sldId id="270" r:id="rId33"/>
    <p:sldId id="280" r:id="rId34"/>
    <p:sldId id="281" r:id="rId35"/>
    <p:sldId id="271" r:id="rId36"/>
    <p:sldId id="273" r:id="rId37"/>
    <p:sldId id="284" r:id="rId38"/>
    <p:sldId id="274" r:id="rId39"/>
    <p:sldId id="303" r:id="rId40"/>
    <p:sldId id="276" r:id="rId41"/>
    <p:sldId id="283" r:id="rId42"/>
    <p:sldId id="272" r:id="rId43"/>
    <p:sldId id="285" r:id="rId44"/>
    <p:sldId id="30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74" autoAdjust="0"/>
    <p:restoredTop sz="94660" autoAdjust="0"/>
  </p:normalViewPr>
  <p:slideViewPr>
    <p:cSldViewPr>
      <p:cViewPr varScale="1">
        <p:scale>
          <a:sx n="50" d="100"/>
          <a:sy n="50" d="100"/>
        </p:scale>
        <p:origin x="-3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1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31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7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95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1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7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91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8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6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1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02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36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7.jpeg"/><Relationship Id="rId7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biggggidea.com/opportunities/3169/" TargetMode="External"/><Relationship Id="rId13" Type="http://schemas.openxmlformats.org/officeDocument/2006/relationships/hyperlink" Target="http://grantist.com/" TargetMode="External"/><Relationship Id="rId3" Type="http://schemas.openxmlformats.org/officeDocument/2006/relationships/hyperlink" Target="http://www.youthop.com/" TargetMode="External"/><Relationship Id="rId7" Type="http://schemas.openxmlformats.org/officeDocument/2006/relationships/hyperlink" Target="http://unistudy.org.ua/" TargetMode="External"/><Relationship Id="rId12" Type="http://schemas.openxmlformats.org/officeDocument/2006/relationships/hyperlink" Target="http://eastchance.com/index.asp" TargetMode="External"/><Relationship Id="rId2" Type="http://schemas.openxmlformats.org/officeDocument/2006/relationships/image" Target="../media/image13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atfor.ma/mozhlivosti/postosvita/" TargetMode="External"/><Relationship Id="rId11" Type="http://schemas.openxmlformats.org/officeDocument/2006/relationships/hyperlink" Target="http://www.daad.org.ua/ukr/stipendien.htm" TargetMode="External"/><Relationship Id="rId5" Type="http://schemas.openxmlformats.org/officeDocument/2006/relationships/hyperlink" Target="http://www.mladiinfo.eu/" TargetMode="External"/><Relationship Id="rId15" Type="http://schemas.openxmlformats.org/officeDocument/2006/relationships/hyperlink" Target="https://vk.com/away.php?to=http://www.afterstudy.com.ua/?p=4513&amp;post=199052377_1232" TargetMode="External"/><Relationship Id="rId10" Type="http://schemas.openxmlformats.org/officeDocument/2006/relationships/hyperlink" Target="http://www.studyabroad.com/" TargetMode="External"/><Relationship Id="rId4" Type="http://schemas.openxmlformats.org/officeDocument/2006/relationships/hyperlink" Target="http://www.edu-active.com/" TargetMode="External"/><Relationship Id="rId9" Type="http://schemas.openxmlformats.org/officeDocument/2006/relationships/hyperlink" Target="http://www.internationalscholarships.com/" TargetMode="External"/><Relationship Id="rId14" Type="http://schemas.openxmlformats.org/officeDocument/2006/relationships/hyperlink" Target="http://scholarshipcare.blogspo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away.php?to=http://www.rosalux.de/english/foundation.html&amp;post=199052377_1232" TargetMode="External"/><Relationship Id="rId13" Type="http://schemas.openxmlformats.org/officeDocument/2006/relationships/hyperlink" Target="https://vk.com/away.php?to=http://abfby.org/deutschlandstipendium-stipendiya-dlya-studentov/&amp;post=199052377_1232" TargetMode="External"/><Relationship Id="rId3" Type="http://schemas.openxmlformats.org/officeDocument/2006/relationships/hyperlink" Target="https://www.boell.de/en/scholarships/scholarships.html" TargetMode="External"/><Relationship Id="rId7" Type="http://schemas.openxmlformats.org/officeDocument/2006/relationships/hyperlink" Target="https://vk.com/away.php?to=http://www.kas.de/wf/en/71.14301/&amp;post=199052377_1232" TargetMode="External"/><Relationship Id="rId12" Type="http://schemas.openxmlformats.org/officeDocument/2006/relationships/hyperlink" Target="https://vk.com/away.php?to=https://www.study-in.de/en/plan-your-studies/find-programme-and-university/&amp;post=199052377_1232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ystipendium.de/" TargetMode="External"/><Relationship Id="rId11" Type="http://schemas.openxmlformats.org/officeDocument/2006/relationships/hyperlink" Target="https://vk.com/away.php?to=https://www.fes.de/de/&amp;post=199052377_1232" TargetMode="External"/><Relationship Id="rId5" Type="http://schemas.openxmlformats.org/officeDocument/2006/relationships/hyperlink" Target="http://www.deutschlandstipendium.de/" TargetMode="External"/><Relationship Id="rId10" Type="http://schemas.openxmlformats.org/officeDocument/2006/relationships/hyperlink" Target="http://www.copernicus-stipendium.de/" TargetMode="External"/><Relationship Id="rId4" Type="http://schemas.openxmlformats.org/officeDocument/2006/relationships/hyperlink" Target="http://www.daad.org.ua/" TargetMode="External"/><Relationship Id="rId9" Type="http://schemas.openxmlformats.org/officeDocument/2006/relationships/hyperlink" Target="https://vk.com/away.php?to=https://www.humboldt-foundation.de/web/programme-nach-zielgruppen.html&amp;post=199052377_1232" TargetMode="External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ipendienprogramm-ukraine.de/en/applicants/call-for-application-and-procedure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fit.org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io.no/english/studies/summerschool/admission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kr-scandinavian.org/summer-school/about-the-school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tours.pl/index.php?lang=uk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ilium.europa.eu/en/general-secretariat/jobs/traineeship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ec.europa.eu/stages/about/advantages_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ss.cedefop.europa.eu/editors/en/cv/compose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ssia2017.com/" TargetMode="External"/><Relationship Id="rId3" Type="http://schemas.openxmlformats.org/officeDocument/2006/relationships/hyperlink" Target="https://2017.iswi.org/" TargetMode="External"/><Relationship Id="rId7" Type="http://schemas.openxmlformats.org/officeDocument/2006/relationships/hyperlink" Target="http://www.blindapplying.com/sign-up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acerevolution.net/docs/en/bridge-fellowship" TargetMode="External"/><Relationship Id="rId5" Type="http://schemas.openxmlformats.org/officeDocument/2006/relationships/hyperlink" Target="http://www.internationalcareersfestival.org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idy-ttokyo-forum.com/apply/" TargetMode="External"/><Relationship Id="rId9" Type="http://schemas.openxmlformats.org/officeDocument/2006/relationships/hyperlink" Target="http://www.mladiinfo.eu/2016/10/14/summer-institute-leadership-international-cooperation-california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.ee/en/admissions/scholarships-summer-2016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r.de/bayhost/english/scholarships/language-courses-in-bavaria/index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EE pc\Downloads\This_is_where_it_starts_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7"/>
          <a:stretch/>
        </p:blipFill>
        <p:spPr bwMode="auto">
          <a:xfrm>
            <a:off x="0" y="332656"/>
            <a:ext cx="9144000" cy="61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EE pc\Downloads\This_is_where_it_starts_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50419" r="20175" b="6423"/>
          <a:stretch/>
        </p:blipFill>
        <p:spPr bwMode="auto">
          <a:xfrm>
            <a:off x="22882" y="2849430"/>
            <a:ext cx="1884822" cy="14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EE pc\Downloads\This_is_where_it_starts_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94411"/>
          <a:stretch/>
        </p:blipFill>
        <p:spPr bwMode="auto">
          <a:xfrm>
            <a:off x="2115365" y="6498951"/>
            <a:ext cx="4913269" cy="3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4988611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22747"/>
            <a:ext cx="8280920" cy="5774605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3. Several-week non-stop English practice with awesome young people from &gt; 50 countries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https://pp.vk.me/c626530/v626530377/2e9a5/5ADS_l-Kc6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7213" b="14079"/>
          <a:stretch/>
        </p:blipFill>
        <p:spPr bwMode="auto">
          <a:xfrm>
            <a:off x="323528" y="2179942"/>
            <a:ext cx="5832648" cy="44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vk.me/c629112/v629112377/32d95/LYO0f0meMr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82963"/>
            <a:ext cx="3634582" cy="23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6565" y="28228"/>
            <a:ext cx="8568952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exchange… What for?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10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96986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7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22747"/>
            <a:ext cx="8280920" cy="577460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Make good friends from all over the world… and maybe more then friends...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https://pp.vk.me/c629112/v629112377/32d8c/hZHAZdqec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vk.me/c633128/v633128377/36c04/dado_GB1A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23491"/>
            <a:ext cx="3975150" cy="29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66565" y="28228"/>
            <a:ext cx="8568952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exchange… What for?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10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67879"/>
            <a:ext cx="2077145" cy="20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8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22747"/>
            <a:ext cx="8280920" cy="577460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Increase awareness of Ukraine in the world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6565" y="28228"/>
            <a:ext cx="8568952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exchange… What for?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8194" name="Picture 2" descr="https://pp.vk.me/c633128/v633128377/36be3/rgfR3fmTC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9" y="2420888"/>
            <a:ext cx="5341539" cy="40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vk.me/c630019/v630019377/3ee6d/b6QaJIevJ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18" y="1412776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75" y="4941168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3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How to become a global student\yGyd7kOnEP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55" y="5085184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22747"/>
            <a:ext cx="8280920" cy="577460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6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Travel and endless sightseeing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6565" y="28228"/>
            <a:ext cx="8568952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exchange… What for?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11268" name="Picture 4" descr="https://pp.vk.me/c637317/v637317377/d52b/ys5ir7Hu5u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6" y="1700808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pp.vk.me/c638523/v638523377/22d5/L9ZQtnXm88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8" y="2060848"/>
            <a:ext cx="3005444" cy="400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D:\Аня\фото\Munchen 2016\Residenz\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43100"/>
            <a:ext cx="2718755" cy="362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D:\Аня\фото\Munchen 2016\Neuschwanstein\DSCN72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55" y="836980"/>
            <a:ext cx="4407736" cy="34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D:\Аня\фото\Munchen 2016\Neuschwanstein\DSCN74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8" y="1231267"/>
            <a:ext cx="403199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p.vk.me/c638523/v638523377/2215/lHYHzCG5Df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86" y="1522738"/>
            <a:ext cx="6574130" cy="49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How to become a global student\yGyd7kOnEP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55" y="5085184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22747"/>
            <a:ext cx="8280920" cy="577460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7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Expand your horizons and break stereotypes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0" name="Picture 2" descr="D:\Аня\фото\Munchen 2016\DSCN6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48" y="1457198"/>
            <a:ext cx="4924630" cy="36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Аня\фото\Est Summer Course\22.07\DSCN6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1617362"/>
            <a:ext cx="2959820" cy="39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Аня\фото\Est Summer Course\22.07\13815198_168809353530271_24322444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967719"/>
            <a:ext cx="3426990" cy="473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66565" y="28228"/>
            <a:ext cx="8568952" cy="79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exchange… What for?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12291" name="Picture 3" descr="D:\Аня\фото\Munchen 2016\DSCN78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57017"/>
            <a:ext cx="6840760" cy="51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3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193" y="548680"/>
            <a:ext cx="8568952" cy="1224136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YES! I want it!</a:t>
            </a:r>
            <a:endParaRPr lang="ru-RU" sz="6600" b="1" dirty="0"/>
          </a:p>
        </p:txBody>
      </p:sp>
      <p:pic>
        <p:nvPicPr>
          <p:cNvPr id="13314" name="Picture 2" descr="Результат пошуку зображень за запитом &quot;эмоция восторг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86" y="1988840"/>
            <a:ext cx="681156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How to become a global student\yGyd7kOnEP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5262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5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6170"/>
            <a:ext cx="8229600" cy="509999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Subscribe to the websites and groups with numerous opportunities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0333" r="34000" b="16333"/>
          <a:stretch/>
        </p:blipFill>
        <p:spPr bwMode="auto">
          <a:xfrm>
            <a:off x="251520" y="2400300"/>
            <a:ext cx="4743801" cy="412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28333" r="33750" b="16667"/>
          <a:stretch/>
        </p:blipFill>
        <p:spPr bwMode="auto">
          <a:xfrm>
            <a:off x="4283968" y="2418556"/>
            <a:ext cx="4665126" cy="41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t="43666" r="35749" b="42001"/>
          <a:stretch/>
        </p:blipFill>
        <p:spPr bwMode="auto">
          <a:xfrm>
            <a:off x="251520" y="4653135"/>
            <a:ext cx="4032448" cy="96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8869" y="3204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11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06" y="1340767"/>
            <a:ext cx="1490353" cy="14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25667" r="30001" b="20000"/>
          <a:stretch/>
        </p:blipFill>
        <p:spPr bwMode="auto">
          <a:xfrm>
            <a:off x="301774" y="764704"/>
            <a:ext cx="50865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26667" r="34474" b="16333"/>
          <a:stretch/>
        </p:blipFill>
        <p:spPr bwMode="auto">
          <a:xfrm>
            <a:off x="4601827" y="764704"/>
            <a:ext cx="4418882" cy="414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38869" y="32048"/>
            <a:ext cx="8229600" cy="99412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32053" r="36000" b="41520"/>
          <a:stretch/>
        </p:blipFill>
        <p:spPr bwMode="auto">
          <a:xfrm>
            <a:off x="249101" y="4772691"/>
            <a:ext cx="4602944" cy="208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57125" r="36000" b="27614"/>
          <a:stretch/>
        </p:blipFill>
        <p:spPr bwMode="auto">
          <a:xfrm>
            <a:off x="4852045" y="4910286"/>
            <a:ext cx="4168664" cy="109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75" y="5479717"/>
            <a:ext cx="1402428" cy="14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73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7" t="46000" r="42500" b="27000"/>
          <a:stretch/>
        </p:blipFill>
        <p:spPr bwMode="auto">
          <a:xfrm>
            <a:off x="379859" y="1262301"/>
            <a:ext cx="4032246" cy="217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5" t="20000" r="5750" b="11694"/>
          <a:stretch/>
        </p:blipFill>
        <p:spPr bwMode="auto">
          <a:xfrm>
            <a:off x="4383892" y="2348880"/>
            <a:ext cx="4284577" cy="431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8869" y="3204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11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9" y="4506519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48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32048"/>
            <a:ext cx="8229600" cy="994122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85000" lnSpcReduction="20000"/>
          </a:bodyPr>
          <a:lstStyle/>
          <a:p>
            <a:r>
              <a:rPr lang="uk-UA" u="sng" dirty="0">
                <a:hlinkClick r:id="rId3"/>
              </a:rPr>
              <a:t>http://www.youthop.com/</a:t>
            </a:r>
            <a:r>
              <a:rPr lang="uk-UA" dirty="0"/>
              <a:t> - </a:t>
            </a:r>
            <a:endParaRPr lang="ru-RU" dirty="0"/>
          </a:p>
          <a:p>
            <a:r>
              <a:rPr lang="en-US" u="sng" dirty="0">
                <a:hlinkClick r:id="rId4"/>
              </a:rPr>
              <a:t>http</a:t>
            </a:r>
            <a:r>
              <a:rPr lang="ru-RU" u="sng" dirty="0">
                <a:hlinkClick r:id="rId4"/>
              </a:rPr>
              <a:t>://</a:t>
            </a:r>
            <a:r>
              <a:rPr lang="en-US" u="sng" dirty="0">
                <a:hlinkClick r:id="rId4"/>
              </a:rPr>
              <a:t>www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edu</a:t>
            </a:r>
            <a:r>
              <a:rPr lang="ru-RU" u="sng" dirty="0">
                <a:hlinkClick r:id="rId4"/>
              </a:rPr>
              <a:t>-</a:t>
            </a:r>
            <a:r>
              <a:rPr lang="en-US" u="sng" dirty="0">
                <a:hlinkClick r:id="rId4"/>
              </a:rPr>
              <a:t>active</a:t>
            </a:r>
            <a:r>
              <a:rPr lang="ru-RU" u="sng" dirty="0">
                <a:hlinkClick r:id="rId4"/>
              </a:rPr>
              <a:t>.</a:t>
            </a:r>
            <a:r>
              <a:rPr lang="en-US" u="sng" dirty="0">
                <a:hlinkClick r:id="rId4"/>
              </a:rPr>
              <a:t>com</a:t>
            </a:r>
            <a:r>
              <a:rPr lang="ru-RU" u="sng" dirty="0">
                <a:hlinkClick r:id="rId4"/>
              </a:rPr>
              <a:t>/</a:t>
            </a:r>
            <a:r>
              <a:rPr lang="ru-RU" dirty="0"/>
              <a:t> - </a:t>
            </a:r>
          </a:p>
          <a:p>
            <a:r>
              <a:rPr lang="en-US" u="sng" dirty="0">
                <a:hlinkClick r:id="rId5"/>
              </a:rPr>
              <a:t>http</a:t>
            </a:r>
            <a:r>
              <a:rPr lang="ru-RU" u="sng" dirty="0">
                <a:hlinkClick r:id="rId5"/>
              </a:rPr>
              <a:t>://</a:t>
            </a:r>
            <a:r>
              <a:rPr lang="en-US" u="sng" dirty="0">
                <a:hlinkClick r:id="rId5"/>
              </a:rPr>
              <a:t>www</a:t>
            </a:r>
            <a:r>
              <a:rPr lang="ru-RU" u="sng" dirty="0">
                <a:hlinkClick r:id="rId5"/>
              </a:rPr>
              <a:t>.</a:t>
            </a:r>
            <a:r>
              <a:rPr lang="en-US" u="sng" dirty="0" err="1">
                <a:hlinkClick r:id="rId5"/>
              </a:rPr>
              <a:t>mladiinfo</a:t>
            </a:r>
            <a:r>
              <a:rPr lang="ru-RU" u="sng" dirty="0">
                <a:hlinkClick r:id="rId5"/>
              </a:rPr>
              <a:t>.</a:t>
            </a:r>
            <a:r>
              <a:rPr lang="en-US" u="sng" dirty="0" err="1">
                <a:hlinkClick r:id="rId5"/>
              </a:rPr>
              <a:t>eu</a:t>
            </a:r>
            <a:r>
              <a:rPr lang="ru-RU" u="sng" dirty="0">
                <a:hlinkClick r:id="rId5"/>
              </a:rPr>
              <a:t>/</a:t>
            </a:r>
            <a:endParaRPr lang="ru-RU" dirty="0"/>
          </a:p>
          <a:p>
            <a:r>
              <a:rPr lang="ru-RU" u="sng" dirty="0">
                <a:hlinkClick r:id="rId6"/>
              </a:rPr>
              <a:t>http://platfor.ma/mozhlivosti/postosvita/</a:t>
            </a:r>
            <a:endParaRPr lang="ru-RU" dirty="0"/>
          </a:p>
          <a:p>
            <a:r>
              <a:rPr lang="ru-RU" u="sng" dirty="0">
                <a:hlinkClick r:id="rId7"/>
              </a:rPr>
              <a:t>http://unistudy.org.ua/</a:t>
            </a:r>
            <a:endParaRPr lang="ru-RU" dirty="0"/>
          </a:p>
          <a:p>
            <a:r>
              <a:rPr lang="ru-RU" u="sng" dirty="0">
                <a:hlinkClick r:id="rId8"/>
              </a:rPr>
              <a:t>https://biggggidea.com/opportunities/3169/</a:t>
            </a:r>
            <a:endParaRPr lang="ru-RU" dirty="0"/>
          </a:p>
          <a:p>
            <a:r>
              <a:rPr lang="en-US" u="sng" dirty="0">
                <a:hlinkClick r:id="rId9"/>
              </a:rPr>
              <a:t>http</a:t>
            </a:r>
            <a:r>
              <a:rPr lang="ru-RU" u="sng" dirty="0">
                <a:hlinkClick r:id="rId9"/>
              </a:rPr>
              <a:t>://</a:t>
            </a:r>
            <a:r>
              <a:rPr lang="en-US" u="sng" dirty="0">
                <a:hlinkClick r:id="rId9"/>
              </a:rPr>
              <a:t>www</a:t>
            </a:r>
            <a:r>
              <a:rPr lang="ru-RU" u="sng" dirty="0">
                <a:hlinkClick r:id="rId9"/>
              </a:rPr>
              <a:t>.</a:t>
            </a:r>
            <a:r>
              <a:rPr lang="en-US" u="sng" dirty="0" err="1">
                <a:hlinkClick r:id="rId9"/>
              </a:rPr>
              <a:t>internationalscholarships</a:t>
            </a:r>
            <a:r>
              <a:rPr lang="ru-RU" u="sng" dirty="0">
                <a:hlinkClick r:id="rId9"/>
              </a:rPr>
              <a:t>.</a:t>
            </a:r>
            <a:r>
              <a:rPr lang="en-US" u="sng" dirty="0">
                <a:hlinkClick r:id="rId9"/>
              </a:rPr>
              <a:t>com</a:t>
            </a:r>
            <a:r>
              <a:rPr lang="ru-RU" u="sng" dirty="0">
                <a:hlinkClick r:id="rId9"/>
              </a:rPr>
              <a:t>/</a:t>
            </a:r>
            <a:endParaRPr lang="ru-RU" dirty="0"/>
          </a:p>
          <a:p>
            <a:r>
              <a:rPr lang="en-US" dirty="0">
                <a:hlinkClick r:id="rId10"/>
              </a:rPr>
              <a:t>http</a:t>
            </a:r>
            <a:r>
              <a:rPr lang="ru-RU" dirty="0">
                <a:hlinkClick r:id="rId10"/>
              </a:rPr>
              <a:t>://</a:t>
            </a:r>
            <a:r>
              <a:rPr lang="en-US" dirty="0">
                <a:hlinkClick r:id="rId10"/>
              </a:rPr>
              <a:t>www</a:t>
            </a:r>
            <a:r>
              <a:rPr lang="ru-RU" dirty="0">
                <a:hlinkClick r:id="rId10"/>
              </a:rPr>
              <a:t>.</a:t>
            </a:r>
            <a:r>
              <a:rPr lang="en-US" dirty="0" err="1">
                <a:hlinkClick r:id="rId10"/>
              </a:rPr>
              <a:t>studyabroad</a:t>
            </a:r>
            <a:r>
              <a:rPr lang="ru-RU" dirty="0">
                <a:hlinkClick r:id="rId10"/>
              </a:rPr>
              <a:t>.</a:t>
            </a:r>
            <a:r>
              <a:rPr lang="en-US" dirty="0">
                <a:hlinkClick r:id="rId10"/>
              </a:rPr>
              <a:t>com</a:t>
            </a:r>
            <a:r>
              <a:rPr lang="ru-RU" dirty="0" smtClean="0">
                <a:hlinkClick r:id="rId10"/>
              </a:rPr>
              <a:t>/</a:t>
            </a:r>
            <a:endParaRPr lang="en-US" dirty="0" smtClean="0"/>
          </a:p>
          <a:p>
            <a:r>
              <a:rPr lang="uk-UA" u="sng" dirty="0">
                <a:hlinkClick r:id="rId11"/>
              </a:rPr>
              <a:t>http://www.daad.org.ua/ukr/stipendien.htm</a:t>
            </a:r>
            <a:r>
              <a:rPr lang="uk-UA" dirty="0"/>
              <a:t> - </a:t>
            </a:r>
            <a:endParaRPr lang="en-US" dirty="0" smtClean="0"/>
          </a:p>
          <a:p>
            <a:r>
              <a:rPr lang="en-US" u="sng" dirty="0" smtClean="0">
                <a:hlinkClick r:id="rId12"/>
              </a:rPr>
              <a:t>http</a:t>
            </a:r>
            <a:r>
              <a:rPr lang="en-US" u="sng" dirty="0">
                <a:hlinkClick r:id="rId12"/>
              </a:rPr>
              <a:t>://</a:t>
            </a:r>
            <a:r>
              <a:rPr lang="en-US" u="sng" dirty="0" smtClean="0">
                <a:hlinkClick r:id="rId12"/>
              </a:rPr>
              <a:t>eastchance.com/index.asp</a:t>
            </a:r>
            <a:endParaRPr lang="en-US" u="sng" dirty="0" smtClean="0"/>
          </a:p>
          <a:p>
            <a:r>
              <a:rPr lang="ru-RU" dirty="0" smtClean="0">
                <a:hlinkClick r:id="rId13"/>
              </a:rPr>
              <a:t>http</a:t>
            </a:r>
            <a:r>
              <a:rPr lang="ru-RU" dirty="0">
                <a:hlinkClick r:id="rId13"/>
              </a:rPr>
              <a:t>://</a:t>
            </a:r>
            <a:r>
              <a:rPr lang="ru-RU" dirty="0" smtClean="0">
                <a:hlinkClick r:id="rId13"/>
              </a:rPr>
              <a:t>grantist.com</a:t>
            </a:r>
            <a:endParaRPr lang="en-US" dirty="0"/>
          </a:p>
          <a:p>
            <a:r>
              <a:rPr lang="ru-RU" dirty="0" smtClean="0">
                <a:hlinkClick r:id="rId14"/>
              </a:rPr>
              <a:t>http</a:t>
            </a:r>
            <a:r>
              <a:rPr lang="ru-RU" dirty="0">
                <a:hlinkClick r:id="rId14"/>
              </a:rPr>
              <a:t>://scholarshipcare.blogspot.com</a:t>
            </a:r>
            <a:r>
              <a:rPr lang="ru-RU" dirty="0"/>
              <a:t> </a:t>
            </a:r>
            <a:endParaRPr lang="en-US" dirty="0"/>
          </a:p>
          <a:p>
            <a:r>
              <a:rPr lang="ru-RU" dirty="0" smtClean="0">
                <a:hlinkClick r:id="rId15"/>
              </a:rPr>
              <a:t>http</a:t>
            </a:r>
            <a:r>
              <a:rPr lang="ru-RU" dirty="0">
                <a:hlinkClick r:id="rId15"/>
              </a:rPr>
              <a:t>://www.afterstudy.com.ua/?p=4513</a:t>
            </a:r>
            <a:r>
              <a:rPr lang="ru-RU" dirty="0"/>
              <a:t> </a:t>
            </a:r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848635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1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28"/>
            <a:ext cx="9144000" cy="68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-1714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  <a:latin typeface="Book Antiqua" pitchFamily="18" charset="0"/>
              </a:rPr>
              <a:t>Is there some credibility</a:t>
            </a:r>
            <a:r>
              <a:rPr lang="en-US" b="1" dirty="0" smtClean="0">
                <a:latin typeface="Book Antiqua" pitchFamily="18" charset="0"/>
              </a:rPr>
              <a:t>? </a:t>
            </a:r>
            <a:r>
              <a:rPr lang="en-US" b="1" dirty="0" smtClean="0">
                <a:latin typeface="Book Antiqua" pitchFamily="18" charset="0"/>
                <a:sym typeface="Wingdings" pitchFamily="2" charset="2"/>
              </a:rPr>
              <a:t>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2997" y="1124744"/>
            <a:ext cx="5951004" cy="5725117"/>
          </a:xfrm>
        </p:spPr>
        <p:txBody>
          <a:bodyPr/>
          <a:lstStyle/>
          <a:p>
            <a:pPr marL="0" indent="0" algn="r"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Mykola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Kravets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US" sz="2800" b="1" dirty="0" smtClean="0"/>
              <a:t>5 international events </a:t>
            </a:r>
          </a:p>
          <a:p>
            <a:pPr marL="0" indent="0" algn="r">
              <a:buNone/>
            </a:pPr>
            <a:r>
              <a:rPr lang="en-US" sz="2800" b="1" dirty="0" smtClean="0"/>
              <a:t>and conferences</a:t>
            </a:r>
          </a:p>
          <a:p>
            <a:pPr marL="0" indent="0" algn="r">
              <a:buNone/>
            </a:pPr>
            <a:r>
              <a:rPr lang="en-US" sz="2800" b="1" dirty="0" smtClean="0"/>
              <a:t>2 Erasmus+ projects</a:t>
            </a:r>
          </a:p>
          <a:p>
            <a:pPr marL="0" indent="0" algn="r">
              <a:buNone/>
            </a:pPr>
            <a:r>
              <a:rPr lang="en-US" sz="2800" b="1" dirty="0" smtClean="0"/>
              <a:t>1 scholarship</a:t>
            </a:r>
          </a:p>
          <a:p>
            <a:pPr marL="0" indent="0" algn="r">
              <a:buNone/>
            </a:pPr>
            <a:r>
              <a:rPr lang="en-US" sz="2800" b="1" dirty="0" smtClean="0"/>
              <a:t>1 semester abroad</a:t>
            </a:r>
          </a:p>
          <a:p>
            <a:pPr marL="0" indent="0" algn="r">
              <a:buNone/>
            </a:pPr>
            <a:r>
              <a:rPr lang="en-US" sz="2800" b="1" dirty="0" smtClean="0"/>
              <a:t>10+ applications sent</a:t>
            </a:r>
          </a:p>
          <a:p>
            <a:pPr marL="0" indent="0" algn="r">
              <a:buNone/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r="10337"/>
          <a:stretch/>
        </p:blipFill>
        <p:spPr bwMode="auto">
          <a:xfrm>
            <a:off x="247708" y="1124744"/>
            <a:ext cx="5400600" cy="49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How to become a global student\yGyd7kOnEP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31451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3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-289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Types of </a:t>
            </a:r>
            <a:r>
              <a:rPr lang="en-US" b="1" u="sng" dirty="0" err="1" smtClean="0">
                <a:uFill>
                  <a:solidFill>
                    <a:srgbClr val="FF0000"/>
                  </a:solidFill>
                </a:uFill>
              </a:rPr>
              <a:t>programmes</a:t>
            </a:r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(with scholarships or expenses cover)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9" y="1196752"/>
            <a:ext cx="8229600" cy="536145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ERASMUS+ grants for NGOs and their Youth Exchanges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International Students Festivals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Up-to-7-day Youth Forums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Internships  (foreign companies, international </a:t>
            </a:r>
            <a:r>
              <a:rPr lang="en-US" dirty="0" err="1" smtClean="0"/>
              <a:t>organisations</a:t>
            </a:r>
            <a:r>
              <a:rPr lang="en-US" dirty="0" smtClean="0"/>
              <a:t>, EVS)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Summer Schools and International Summer Universities organized by Universities and supported by National Ministries, Parliaments or Foundations (with or without ECTS credits)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Exchange Semester abroad (bilateral </a:t>
            </a:r>
            <a:r>
              <a:rPr lang="en-US" dirty="0" err="1" smtClean="0"/>
              <a:t>uni.</a:t>
            </a:r>
            <a:r>
              <a:rPr lang="en-US" dirty="0" smtClean="0"/>
              <a:t> Agreements)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Bachelor’s / Master’s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PhD Research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…endless list…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43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12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Germany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://www.boell.de/en/scholarships/scholarships.html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://www.daad.org.ua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www.deutschlandstipendium.de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www.mystipendium.de/</a:t>
            </a:r>
            <a:endParaRPr lang="en-US" dirty="0"/>
          </a:p>
          <a:p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://www.kas.de/wf/en/71.14301/</a:t>
            </a:r>
            <a:r>
              <a:rPr lang="en-US" dirty="0"/>
              <a:t> </a:t>
            </a:r>
          </a:p>
          <a:p>
            <a:r>
              <a:rPr lang="en-US" dirty="0" smtClean="0">
                <a:hlinkClick r:id="rId8"/>
              </a:rPr>
              <a:t>http</a:t>
            </a:r>
            <a:r>
              <a:rPr lang="en-US" dirty="0">
                <a:hlinkClick r:id="rId8"/>
              </a:rPr>
              <a:t>://www.rosalux.de/english/foundation.html</a:t>
            </a:r>
            <a:r>
              <a:rPr lang="en-US" dirty="0"/>
              <a:t> </a:t>
            </a:r>
            <a:r>
              <a:rPr lang="en-US" dirty="0" smtClean="0"/>
              <a:t>Rosa-Luxembourg-</a:t>
            </a:r>
            <a:r>
              <a:rPr lang="en-US" dirty="0" err="1" smtClean="0"/>
              <a:t>Stiftung</a:t>
            </a:r>
            <a:endParaRPr lang="en-US" dirty="0"/>
          </a:p>
          <a:p>
            <a:r>
              <a:rPr lang="en-US" dirty="0" smtClean="0">
                <a:hlinkClick r:id="rId9" tooltip="https://www.humboldt-foundation.de/web/programme-nach-zielgruppen.html"/>
              </a:rPr>
              <a:t>https</a:t>
            </a:r>
            <a:r>
              <a:rPr lang="en-US" dirty="0">
                <a:hlinkClick r:id="rId9" tooltip="https://www.humboldt-foundation.de/web/programme-nach-zielgruppen.html"/>
              </a:rPr>
              <a:t>://www.humboldt-foundation.de/web/</a:t>
            </a:r>
            <a:r>
              <a:rPr lang="en-US" dirty="0" err="1">
                <a:hlinkClick r:id="rId9" tooltip="https://www.humboldt-foundation.de/web/programme-nach-zielgruppen.html"/>
              </a:rPr>
              <a:t>programme-nach</a:t>
            </a:r>
            <a:r>
              <a:rPr lang="en-US" dirty="0">
                <a:hlinkClick r:id="rId9" tooltip="https://www.humboldt-foundation.de/web/programme-nach-zielgruppen.html"/>
              </a:rPr>
              <a:t>..</a:t>
            </a:r>
            <a:r>
              <a:rPr lang="en-US" dirty="0"/>
              <a:t> </a:t>
            </a:r>
            <a:r>
              <a:rPr lang="en-US" dirty="0" smtClean="0"/>
              <a:t>Alexander-von-Humboldt-</a:t>
            </a:r>
            <a:r>
              <a:rPr lang="en-US" dirty="0" err="1" smtClean="0"/>
              <a:t>Stiftung</a:t>
            </a:r>
            <a:endParaRPr lang="en-US" dirty="0"/>
          </a:p>
          <a:p>
            <a:r>
              <a:rPr lang="en-US" u="sng" dirty="0" smtClean="0">
                <a:hlinkClick r:id="rId10"/>
              </a:rPr>
              <a:t>http</a:t>
            </a:r>
            <a:r>
              <a:rPr lang="en-US" u="sng" dirty="0">
                <a:hlinkClick r:id="rId10"/>
              </a:rPr>
              <a:t>://</a:t>
            </a:r>
            <a:r>
              <a:rPr lang="en-US" u="sng" dirty="0" smtClean="0">
                <a:hlinkClick r:id="rId10"/>
              </a:rPr>
              <a:t>www.copernicus-stipendium.de</a:t>
            </a:r>
            <a:endParaRPr lang="en-US" dirty="0" smtClean="0"/>
          </a:p>
          <a:p>
            <a:r>
              <a:rPr lang="en-US" dirty="0" smtClean="0">
                <a:hlinkClick r:id="rId11"/>
              </a:rPr>
              <a:t>https</a:t>
            </a:r>
            <a:r>
              <a:rPr lang="en-US" dirty="0">
                <a:hlinkClick r:id="rId11"/>
              </a:rPr>
              <a:t>://www.fes.de/de/</a:t>
            </a:r>
            <a:r>
              <a:rPr lang="en-US" dirty="0"/>
              <a:t> – </a:t>
            </a:r>
            <a:r>
              <a:rPr lang="en-US" dirty="0" smtClean="0"/>
              <a:t>Friedrich-Ebert-</a:t>
            </a:r>
            <a:r>
              <a:rPr lang="en-US" dirty="0" err="1" smtClean="0"/>
              <a:t>Stiftung</a:t>
            </a:r>
            <a:endParaRPr lang="en-US" dirty="0"/>
          </a:p>
          <a:p>
            <a:r>
              <a:rPr lang="en-US" dirty="0" smtClean="0">
                <a:hlinkClick r:id="rId12" tooltip="https://www.study-in.de/en/plan-your-studies/find-programme-and-university/"/>
              </a:rPr>
              <a:t>https</a:t>
            </a:r>
            <a:r>
              <a:rPr lang="en-US" dirty="0">
                <a:hlinkClick r:id="rId12" tooltip="https://www.study-in.de/en/plan-your-studies/find-programme-and-university/"/>
              </a:rPr>
              <a:t>://www.study-in.de/en/plan-your-studies/find-pro..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>
                <a:hlinkClick r:id="rId13" tooltip="http://abfby.org/deutschlandstipendium-stipendiya-dlya-studentov/"/>
              </a:rPr>
              <a:t>http</a:t>
            </a:r>
            <a:r>
              <a:rPr lang="en-US" dirty="0">
                <a:hlinkClick r:id="rId13" tooltip="http://abfby.org/deutschlandstipendium-stipendiya-dlya-studentov/"/>
              </a:rPr>
              <a:t>://abfby.org/</a:t>
            </a:r>
            <a:r>
              <a:rPr lang="en-US" dirty="0" err="1">
                <a:hlinkClick r:id="rId13" tooltip="http://abfby.org/deutschlandstipendium-stipendiya-dlya-studentov/"/>
              </a:rPr>
              <a:t>deutschlandstipendium-stipendiya-dly</a:t>
            </a:r>
            <a:r>
              <a:rPr lang="en-US" dirty="0">
                <a:hlinkClick r:id="rId13" tooltip="http://abfby.org/deutschlandstipendium-stipendiya-dlya-studentov/"/>
              </a:rPr>
              <a:t>..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412776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7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3" b="17667"/>
          <a:stretch/>
        </p:blipFill>
        <p:spPr bwMode="auto">
          <a:xfrm>
            <a:off x="251520" y="1268760"/>
            <a:ext cx="7620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 r="2250" b="17333"/>
          <a:stretch/>
        </p:blipFill>
        <p:spPr bwMode="auto">
          <a:xfrm>
            <a:off x="2771782" y="3717032"/>
            <a:ext cx="6080416" cy="31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4536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Germany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41491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092" y="5517232"/>
            <a:ext cx="8229600" cy="68093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u="sng" dirty="0" smtClean="0"/>
              <a:t>http</a:t>
            </a:r>
            <a:r>
              <a:rPr lang="en-US" sz="3400" u="sng" dirty="0" smtClean="0"/>
              <a:t>://dekabristen.org/project/european_associates_programm_nordbayern_berlin/</a:t>
            </a:r>
            <a:endParaRPr lang="ru-RU" sz="3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6" r="2233" b="15000"/>
          <a:stretch/>
        </p:blipFill>
        <p:spPr bwMode="auto">
          <a:xfrm>
            <a:off x="11783" y="620688"/>
            <a:ext cx="9132218" cy="431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3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9" y="5733256"/>
            <a:ext cx="8229600" cy="7529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u="sng" dirty="0">
                <a:hlinkClick r:id="rId3"/>
              </a:rPr>
              <a:t>http://stipendienprogramm-ukraine.de/en/applicants/call-for-application-and-procedure/</a:t>
            </a:r>
            <a:r>
              <a:rPr lang="uk-UA" dirty="0"/>
              <a:t> -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r="3000" b="20667"/>
          <a:stretch/>
        </p:blipFill>
        <p:spPr bwMode="auto">
          <a:xfrm>
            <a:off x="0" y="824136"/>
            <a:ext cx="9144000" cy="44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-171400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sz="3400" b="1" u="sng" dirty="0" smtClean="0">
                <a:uFill>
                  <a:solidFill>
                    <a:srgbClr val="FF0000"/>
                  </a:solidFill>
                </a:uFill>
              </a:rPr>
              <a:t>International Students Festival in Trondheim</a:t>
            </a:r>
            <a:endParaRPr lang="ru-RU" sz="3400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" y="6121545"/>
            <a:ext cx="8229600" cy="464915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en-US" dirty="0" smtClean="0">
                <a:hlinkClick r:id="rId3"/>
              </a:rPr>
              <a:t>https://www.isfit.org/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3528" y="108961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2 years (February 2017)</a:t>
            </a:r>
          </a:p>
          <a:p>
            <a:r>
              <a:rPr lang="en-US" b="1" dirty="0" smtClean="0"/>
              <a:t>DEADLINE</a:t>
            </a:r>
            <a:r>
              <a:rPr lang="en-US" dirty="0" smtClean="0"/>
              <a:t>: 30 September!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0" r="4500" b="7667"/>
          <a:stretch/>
        </p:blipFill>
        <p:spPr bwMode="auto">
          <a:xfrm>
            <a:off x="956109" y="1735940"/>
            <a:ext cx="7195120" cy="438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842300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2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254100"/>
            <a:ext cx="8229600" cy="814972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uFill>
                  <a:solidFill>
                    <a:srgbClr val="FF0000"/>
                  </a:solidFill>
                </a:uFill>
              </a:rPr>
              <a:t>University of Oslo </a:t>
            </a:r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Summer School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" y="5949280"/>
            <a:ext cx="8229600" cy="6626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>
                <a:hlinkClick r:id="rId3"/>
              </a:rPr>
              <a:t>http://www.uio.no/english/studies/summerschool/admission/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08961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July-August</a:t>
            </a:r>
          </a:p>
          <a:p>
            <a:r>
              <a:rPr lang="en-US" b="1" dirty="0" smtClean="0"/>
              <a:t>DEADLINE</a:t>
            </a:r>
            <a:r>
              <a:rPr lang="en-US" dirty="0" smtClean="0"/>
              <a:t>: 30 January!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 r="2000" b="10000"/>
          <a:stretch/>
        </p:blipFill>
        <p:spPr bwMode="auto">
          <a:xfrm>
            <a:off x="1322936" y="1735941"/>
            <a:ext cx="6906664" cy="397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25" y="525578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44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99412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Ukrainian-Scandinavian Summer School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9" y="6248325"/>
            <a:ext cx="8229600" cy="59667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u="sng" dirty="0" smtClean="0">
                <a:hlinkClick r:id="rId3"/>
              </a:rPr>
              <a:t>http</a:t>
            </a:r>
            <a:r>
              <a:rPr lang="uk-UA" u="sng" dirty="0">
                <a:hlinkClick r:id="rId3"/>
              </a:rPr>
              <a:t>://ukr-scandinavian.org/summer-school/about-the-school/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4000" b="7000"/>
          <a:stretch/>
        </p:blipFill>
        <p:spPr bwMode="auto">
          <a:xfrm>
            <a:off x="734566" y="1735940"/>
            <a:ext cx="7315200" cy="429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08961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</a:t>
            </a:r>
          </a:p>
          <a:p>
            <a:r>
              <a:rPr lang="en-US" b="1" dirty="0" smtClean="0"/>
              <a:t>DEADLINE</a:t>
            </a:r>
            <a:r>
              <a:rPr lang="en-US" dirty="0" smtClean="0"/>
              <a:t>: 10 April!</a:t>
            </a:r>
            <a:endParaRPr lang="ru-RU" dirty="0"/>
          </a:p>
        </p:txBody>
      </p:sp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560603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194" y="49238"/>
            <a:ext cx="8416949" cy="864096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Study Tours to Poland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166524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www.studytours.pl/index.php?lang=uk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r="2750" b="10000"/>
          <a:stretch/>
        </p:blipFill>
        <p:spPr bwMode="auto">
          <a:xfrm>
            <a:off x="744860" y="1628800"/>
            <a:ext cx="773157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85861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Autumn or Spring</a:t>
            </a:r>
          </a:p>
          <a:p>
            <a:r>
              <a:rPr lang="en-US" b="1" dirty="0" smtClean="0"/>
              <a:t>DEADLINE</a:t>
            </a:r>
            <a:r>
              <a:rPr lang="en-US" dirty="0" smtClean="0"/>
              <a:t>: 10 July or 10 January!</a:t>
            </a:r>
            <a:endParaRPr lang="ru-RU" dirty="0"/>
          </a:p>
        </p:txBody>
      </p:sp>
      <p:pic>
        <p:nvPicPr>
          <p:cNvPr id="9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6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54174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Traineeships in Europe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9" y="1268760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en-US" u="sng" dirty="0">
                <a:hlinkClick r:id="rId3"/>
              </a:rPr>
              <a:t>http://www.consilium.europa.eu/en/general-secretariat/jobs/traineeships/</a:t>
            </a:r>
            <a:r>
              <a:rPr lang="en-US" dirty="0"/>
              <a:t> - Traineeships at the General Secretariat, European </a:t>
            </a:r>
            <a:r>
              <a:rPr lang="en-US" dirty="0" smtClean="0"/>
              <a:t>Council (4</a:t>
            </a:r>
            <a:r>
              <a:rPr lang="en-US" baseline="30000" dirty="0" smtClean="0"/>
              <a:t>th</a:t>
            </a:r>
            <a:r>
              <a:rPr lang="en-US" dirty="0" smtClean="0"/>
              <a:t> year of study) </a:t>
            </a:r>
            <a:r>
              <a:rPr lang="en-US" dirty="0" smtClean="0"/>
              <a:t>– June-August </a:t>
            </a:r>
            <a:r>
              <a:rPr lang="en-US" dirty="0" smtClean="0"/>
              <a:t>deadline</a:t>
            </a:r>
            <a:endParaRPr lang="ru-RU" dirty="0"/>
          </a:p>
          <a:p>
            <a:r>
              <a:rPr lang="en-US" u="sng" dirty="0">
                <a:hlinkClick r:id="rId4"/>
              </a:rPr>
              <a:t>http://ec.europa.eu/stages/about/advantages_en</a:t>
            </a:r>
            <a:r>
              <a:rPr lang="en-US" dirty="0"/>
              <a:t> - Traineeships in the European </a:t>
            </a:r>
            <a:r>
              <a:rPr lang="en-US" dirty="0"/>
              <a:t>Commission </a:t>
            </a:r>
            <a:r>
              <a:rPr lang="en-US" dirty="0" smtClean="0"/>
              <a:t>(</a:t>
            </a: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year of study) </a:t>
            </a:r>
            <a:r>
              <a:rPr lang="en-US" dirty="0" smtClean="0"/>
              <a:t>– June-August deadline</a:t>
            </a:r>
            <a:endParaRPr lang="en-US" dirty="0" smtClean="0"/>
          </a:p>
          <a:p>
            <a:r>
              <a:rPr lang="en-US" dirty="0" smtClean="0"/>
              <a:t>WTO, OSCE, EBRR – Bachelor’s Degree</a:t>
            </a:r>
          </a:p>
          <a:p>
            <a:r>
              <a:rPr lang="en-US" dirty="0" smtClean="0"/>
              <a:t>FAO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1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28"/>
            <a:ext cx="9144000" cy="68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-1714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  <a:latin typeface="Book Antiqua" pitchFamily="18" charset="0"/>
              </a:rPr>
              <a:t>Charming motivation</a:t>
            </a:r>
            <a:r>
              <a:rPr lang="en-US" b="1" dirty="0" smtClean="0">
                <a:latin typeface="Book Antiqua" pitchFamily="18" charset="0"/>
                <a:sym typeface="Wingdings" pitchFamily="2" charset="2"/>
              </a:rPr>
              <a:t>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29200"/>
            <a:ext cx="9170545" cy="144016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800" b="1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Mariia</a:t>
            </a:r>
            <a:r>
              <a:rPr lang="en-US" sz="38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Bilenka</a:t>
            </a:r>
            <a:endParaRPr lang="en-US" sz="3800" b="1" dirty="0" smtClean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marL="0" indent="0" algn="ctr">
              <a:buNone/>
            </a:pPr>
            <a:r>
              <a:rPr lang="en-US" b="1" dirty="0"/>
              <a:t>2 Youth </a:t>
            </a:r>
            <a:r>
              <a:rPr lang="en-US" b="1" dirty="0" smtClean="0"/>
              <a:t>Exchanges: Croatia (6 participants – 70 applicants),</a:t>
            </a:r>
          </a:p>
          <a:p>
            <a:pPr marL="0" indent="0" algn="ctr">
              <a:buNone/>
            </a:pPr>
            <a:r>
              <a:rPr lang="en-US" b="1" dirty="0" smtClean="0">
                <a:uFill>
                  <a:solidFill>
                    <a:srgbClr val="FF0000"/>
                  </a:solidFill>
                </a:uFill>
              </a:rPr>
              <a:t>Italy (5 participants – 100 applicants)</a:t>
            </a:r>
            <a:endParaRPr lang="ru-RU" b="1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5124" name="Picture 4" descr="https://pp.vk.me/c638931/v638931154/4cb9/8gESPklP_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9" y="836712"/>
            <a:ext cx="880302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How to become a global student\yGyd7kOnEP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6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Typical requirements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18457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Age limit 18(20) - 25(30)</a:t>
            </a:r>
          </a:p>
          <a:p>
            <a:pPr marL="514350" indent="-514350">
              <a:buAutoNum type="arabicPeriod"/>
            </a:pPr>
            <a:r>
              <a:rPr lang="en-US" dirty="0" smtClean="0"/>
              <a:t>University degree(s)</a:t>
            </a:r>
          </a:p>
          <a:p>
            <a:pPr marL="514350" indent="-514350">
              <a:buAutoNum type="arabicPeriod"/>
            </a:pPr>
            <a:r>
              <a:rPr lang="en-US" dirty="0" smtClean="0"/>
              <a:t>Be a leader in community, active social engagement in NGO (1 year</a:t>
            </a:r>
            <a:r>
              <a:rPr lang="en-US" dirty="0" smtClean="0"/>
              <a:t>)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Follow-up Report / Dissemination of Knowledge</a:t>
            </a:r>
          </a:p>
          <a:p>
            <a:pPr marL="514350" indent="-514350">
              <a:buAutoNum type="arabicPeriod"/>
            </a:pPr>
            <a:r>
              <a:rPr lang="en-US" dirty="0" smtClean="0"/>
              <a:t>Good academic achievements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Work experience</a:t>
            </a:r>
          </a:p>
          <a:p>
            <a:pPr marL="514350" indent="-514350">
              <a:buAutoNum type="arabicPeriod"/>
            </a:pPr>
            <a:r>
              <a:rPr lang="en-US" dirty="0" smtClean="0"/>
              <a:t>Scientific research plan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888" y="620688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4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32048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Typical </a:t>
            </a:r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documents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9" y="1196752"/>
            <a:ext cx="8229600" cy="4785395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Application Form + a set of documents via e-mail/post</a:t>
            </a:r>
          </a:p>
          <a:p>
            <a:pPr marL="514350" indent="-514350">
              <a:buAutoNum type="arabicPeriod"/>
            </a:pPr>
            <a:r>
              <a:rPr lang="en-US" dirty="0" smtClean="0"/>
              <a:t>Motivation Letter or Essay</a:t>
            </a:r>
          </a:p>
          <a:p>
            <a:pPr marL="514350" indent="-514350">
              <a:buAutoNum type="arabicPeriod"/>
            </a:pPr>
            <a:r>
              <a:rPr lang="en-US" dirty="0" smtClean="0"/>
              <a:t>Copy of Foreign Passport (+ Schengen Visa)</a:t>
            </a:r>
          </a:p>
          <a:p>
            <a:pPr marL="514350" indent="-514350">
              <a:buAutoNum type="arabicPeriod"/>
            </a:pPr>
            <a:r>
              <a:rPr lang="en-US" dirty="0" smtClean="0"/>
              <a:t>Educational </a:t>
            </a:r>
            <a:r>
              <a:rPr lang="en-US" dirty="0" err="1" smtClean="0"/>
              <a:t>programme</a:t>
            </a:r>
            <a:r>
              <a:rPr lang="en-US" dirty="0" smtClean="0"/>
              <a:t>: Academic Transcript, “Certificate” Paper from the Dean’s Office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Portfolio with your Certificates and Diplomas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Language Certificate (or Chair’s confirmation) </a:t>
            </a:r>
          </a:p>
          <a:p>
            <a:pPr marL="514350" indent="-514350">
              <a:buAutoNum type="arabicPeriod"/>
            </a:pPr>
            <a:r>
              <a:rPr lang="en-US" dirty="0" smtClean="0"/>
              <a:t>1-3 Reference </a:t>
            </a:r>
            <a:r>
              <a:rPr lang="en-US" dirty="0" smtClean="0"/>
              <a:t>Letters</a:t>
            </a:r>
            <a:endParaRPr lang="en-US" dirty="0" smtClean="0"/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5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6170"/>
            <a:ext cx="8229600" cy="54991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2. Always have your Academic Transcript and its English </a:t>
            </a:r>
            <a:r>
              <a:rPr lang="en-US" sz="3600" dirty="0" smtClean="0"/>
              <a:t>translation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3. </a:t>
            </a:r>
            <a:r>
              <a:rPr lang="en-US" sz="3600" dirty="0"/>
              <a:t>Prepare your CV</a:t>
            </a:r>
          </a:p>
          <a:p>
            <a:pPr marL="0" indent="0">
              <a:buNone/>
            </a:pPr>
            <a:r>
              <a:rPr lang="uk-UA" sz="3600" u="sng" dirty="0">
                <a:hlinkClick r:id="rId3"/>
              </a:rPr>
              <a:t>https://</a:t>
            </a:r>
            <a:r>
              <a:rPr lang="uk-UA" sz="3600" u="sng" dirty="0" smtClean="0">
                <a:hlinkClick r:id="rId3"/>
              </a:rPr>
              <a:t>europass.cedefop.europa.eu/editors/en/cv/compose</a:t>
            </a:r>
            <a:endParaRPr lang="ru-RU" sz="36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8869" y="3204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23333" r="5749" b="6333"/>
          <a:stretch/>
        </p:blipFill>
        <p:spPr bwMode="auto">
          <a:xfrm>
            <a:off x="2339752" y="1603069"/>
            <a:ext cx="5472608" cy="36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8" y="2560804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53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Some CV tips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Live for pleasure and commitment, work and study for CV!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Try to get certificates with everything you do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Social engagement is very important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Create a normal e-mail address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Max. 2 pages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Photo of an open-minded person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Reverse chronological order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Hobbys</a:t>
            </a:r>
            <a:r>
              <a:rPr lang="en-US" dirty="0" smtClean="0"/>
              <a:t> and extra photos are needless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Europass</a:t>
            </a:r>
            <a:r>
              <a:rPr lang="en-US" dirty="0" smtClean="0"/>
              <a:t> or individual?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Tabular, well-structured, visualized!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Have at least 2 people who can give you a reference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ym typeface="Wingdings" pitchFamily="2" charset="2"/>
              </a:rPr>
              <a:t>Look </a:t>
            </a:r>
            <a:r>
              <a:rPr lang="en-US" dirty="0" smtClean="0">
                <a:sym typeface="Wingdings" pitchFamily="2" charset="2"/>
              </a:rPr>
              <a:t>at it once again  </a:t>
            </a:r>
            <a:r>
              <a:rPr lang="en-US" dirty="0" smtClean="0">
                <a:sym typeface="Wingdings" pitchFamily="2" charset="2"/>
              </a:rPr>
              <a:t>and </a:t>
            </a:r>
            <a:r>
              <a:rPr lang="en-US" dirty="0" smtClean="0">
                <a:sym typeface="Wingdings" pitchFamily="2" charset="2"/>
              </a:rPr>
              <a:t>cut </a:t>
            </a:r>
            <a:r>
              <a:rPr lang="en-US" dirty="0" smtClean="0">
                <a:sym typeface="Wingdings" pitchFamily="2" charset="2"/>
              </a:rPr>
              <a:t>it twice!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63830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7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4" t="23861" r="20977" b="6559"/>
          <a:stretch/>
        </p:blipFill>
        <p:spPr bwMode="auto">
          <a:xfrm>
            <a:off x="1644824" y="871430"/>
            <a:ext cx="5817690" cy="591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8869" y="0"/>
            <a:ext cx="8229600" cy="871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Some CV tips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4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6170"/>
            <a:ext cx="8229600" cy="50999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smtClean="0"/>
              <a:t>Choose the </a:t>
            </a:r>
            <a:r>
              <a:rPr lang="en-US" dirty="0" err="1" smtClean="0"/>
              <a:t>programme</a:t>
            </a:r>
            <a:r>
              <a:rPr lang="en-US" dirty="0" smtClean="0"/>
              <a:t> and start writing your motivation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8869" y="3204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21506" name="Picture 2" descr="Результат пошуку зображень за запитом &quot;motivati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0" y="2276872"/>
            <a:ext cx="718279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25" y="1424700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6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188640"/>
            <a:ext cx="8229600" cy="778098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Some Motivation tips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Clearly arranged: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Dear Sir or Madam,</a:t>
            </a:r>
          </a:p>
          <a:p>
            <a:pPr>
              <a:buFontTx/>
              <a:buChar char="-"/>
            </a:pPr>
            <a:r>
              <a:rPr lang="en-US" dirty="0" smtClean="0"/>
              <a:t>Para 1. </a:t>
            </a:r>
            <a:r>
              <a:rPr lang="en-US" dirty="0" smtClean="0">
                <a:solidFill>
                  <a:srgbClr val="FF0000"/>
                </a:solidFill>
              </a:rPr>
              <a:t>I am writing… </a:t>
            </a:r>
            <a:r>
              <a:rPr lang="en-US" dirty="0" smtClean="0"/>
              <a:t>(</a:t>
            </a:r>
            <a:r>
              <a:rPr lang="en-US" dirty="0" err="1" smtClean="0"/>
              <a:t>programme</a:t>
            </a:r>
            <a:r>
              <a:rPr lang="en-US" dirty="0" smtClean="0"/>
              <a:t>)</a:t>
            </a:r>
          </a:p>
          <a:p>
            <a:pPr>
              <a:buFontTx/>
              <a:buChar char="-"/>
            </a:pPr>
            <a:r>
              <a:rPr lang="en-US" dirty="0" smtClean="0"/>
              <a:t>Para 2. Tell about yourself. (You have clear objectives. Your background suits perfectly for the </a:t>
            </a:r>
            <a:r>
              <a:rPr lang="en-US" dirty="0" err="1" smtClean="0"/>
              <a:t>programme</a:t>
            </a:r>
            <a:r>
              <a:rPr lang="en-US" dirty="0"/>
              <a:t>)</a:t>
            </a:r>
            <a:r>
              <a:rPr lang="en-US" dirty="0" smtClean="0"/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Para 3-5. Why are you interested in the </a:t>
            </a:r>
            <a:r>
              <a:rPr lang="en-US" dirty="0" err="1" smtClean="0"/>
              <a:t>programme</a:t>
            </a:r>
            <a:r>
              <a:rPr lang="en-US" dirty="0" smtClean="0"/>
              <a:t> (3 reasons)? How will it help you in the future? Why should YOU be chosen? Which contribution can YOU make to the </a:t>
            </a:r>
            <a:r>
              <a:rPr lang="en-US" dirty="0" err="1" smtClean="0"/>
              <a:t>programme</a:t>
            </a:r>
            <a:r>
              <a:rPr lang="en-US" dirty="0" smtClean="0"/>
              <a:t>?</a:t>
            </a:r>
          </a:p>
          <a:p>
            <a:pPr>
              <a:buFontTx/>
              <a:buChar char="-"/>
            </a:pPr>
            <a:r>
              <a:rPr lang="en-US" dirty="0" smtClean="0"/>
              <a:t>Closing Para. Be creative and </a:t>
            </a:r>
            <a:r>
              <a:rPr lang="en-US" dirty="0" err="1" smtClean="0"/>
              <a:t>rememberable</a:t>
            </a:r>
            <a:r>
              <a:rPr lang="en-US" dirty="0" smtClean="0"/>
              <a:t>. Say something special and promise an action.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Polite closing remarks.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Yours faithfully, 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9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6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Never </a:t>
            </a:r>
            <a:r>
              <a:rPr lang="en-US" dirty="0" smtClean="0"/>
              <a:t>exceed words limit more than by 50 words.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1-2 A4 </a:t>
            </a:r>
            <a:r>
              <a:rPr lang="en-US" dirty="0" smtClean="0"/>
              <a:t>pages!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Good </a:t>
            </a:r>
            <a:r>
              <a:rPr lang="en-US" dirty="0" smtClean="0"/>
              <a:t>English and easy-to-read text, sound positively</a:t>
            </a:r>
            <a:r>
              <a:rPr lang="en-US" dirty="0" smtClean="0"/>
              <a:t>!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No common phrases and well-known facts </a:t>
            </a:r>
            <a:r>
              <a:rPr lang="en-US" dirty="0" smtClean="0"/>
              <a:t>!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Every </a:t>
            </a:r>
            <a:r>
              <a:rPr lang="en-US" dirty="0" smtClean="0"/>
              <a:t>thought should be understood, every idea delivered and clearly stated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Your </a:t>
            </a:r>
            <a:r>
              <a:rPr lang="en-US" dirty="0" smtClean="0"/>
              <a:t>enormous desire should transform into persuasive confidence about you being a best candidate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Don’t </a:t>
            </a:r>
            <a:r>
              <a:rPr lang="en-US" dirty="0" smtClean="0"/>
              <a:t>look naughty, miserable or poor</a:t>
            </a:r>
          </a:p>
          <a:p>
            <a:pPr algn="ctr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formula: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previous experience + your current activities + your plans for the future = you are the One for the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Uniqueness </a:t>
            </a:r>
            <a:r>
              <a:rPr lang="en-US" dirty="0" smtClean="0"/>
              <a:t>and creativity are your ALL!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Do not repeat yourself. Each sentence and every word should state something </a:t>
            </a:r>
            <a:r>
              <a:rPr lang="en-US" dirty="0" smtClean="0"/>
              <a:t>new!</a:t>
            </a:r>
            <a:endParaRPr lang="en-US" dirty="0" smtClean="0"/>
          </a:p>
        </p:txBody>
      </p:sp>
      <p:pic>
        <p:nvPicPr>
          <p:cNvPr id="17410" name="Picture 2" descr="D:\yGyd7kOnEP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-7963"/>
            <a:ext cx="1655812" cy="16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8869" y="188640"/>
            <a:ext cx="8229600" cy="778098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Some Motivation tips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402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6170"/>
            <a:ext cx="8229600" cy="549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b="1" dirty="0" smtClean="0"/>
              <a:t>DEADLINE</a:t>
            </a:r>
            <a:r>
              <a:rPr lang="en-US" dirty="0" smtClean="0"/>
              <a:t>: </a:t>
            </a:r>
            <a:r>
              <a:rPr lang="en-US" dirty="0" smtClean="0"/>
              <a:t>look out! Until it </a:t>
            </a:r>
            <a:r>
              <a:rPr lang="en-US" dirty="0" smtClean="0"/>
              <a:t>comes</a:t>
            </a:r>
            <a:r>
              <a:rPr lang="en-US" dirty="0" smtClean="0"/>
              <a:t>, improve your motivation to make it perfect</a:t>
            </a:r>
            <a:r>
              <a:rPr lang="en-US" dirty="0" smtClean="0"/>
              <a:t>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8869" y="3204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5" name="AutoShape 4" descr="Результат пошуку зображень за запитом &quot;deadlin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Результат пошуку зображень за запитом &quot;deadlin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Результат пошуку зображень за запитом &quot;deadline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45" y="2348880"/>
            <a:ext cx="5904655" cy="374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1496708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55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6170"/>
            <a:ext cx="8229600" cy="54991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6</a:t>
            </a:r>
            <a:r>
              <a:rPr lang="en-US" sz="2800" dirty="0"/>
              <a:t>. </a:t>
            </a:r>
            <a:r>
              <a:rPr lang="en-US" sz="2800" b="1" dirty="0"/>
              <a:t>DEADLINE</a:t>
            </a:r>
            <a:r>
              <a:rPr lang="en-US" sz="2800" dirty="0"/>
              <a:t>: meet it, send off everything, say thanks to God and forget about your application!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17165" y="188640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30722" name="Picture 2" descr="Результат пошуку зображень за запитом &quot;deadline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1" b="22994"/>
          <a:stretch/>
        </p:blipFill>
        <p:spPr bwMode="auto">
          <a:xfrm>
            <a:off x="-21357" y="3009901"/>
            <a:ext cx="9147026" cy="28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25" y="3009901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9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28"/>
            <a:ext cx="9144000" cy="68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-17140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  <a:latin typeface="Book Antiqua" pitchFamily="18" charset="0"/>
              </a:rPr>
              <a:t>Our remote “</a:t>
            </a:r>
            <a:r>
              <a:rPr lang="en-US" b="1" u="sng" dirty="0" err="1" smtClean="0">
                <a:uFill>
                  <a:solidFill>
                    <a:srgbClr val="FF0000"/>
                  </a:solidFill>
                </a:uFill>
                <a:latin typeface="Book Antiqua" pitchFamily="18" charset="0"/>
              </a:rPr>
              <a:t>inspirator</a:t>
            </a:r>
            <a:r>
              <a:rPr lang="en-US" b="1" u="sng" dirty="0" smtClean="0">
                <a:uFill>
                  <a:solidFill>
                    <a:srgbClr val="FF0000"/>
                  </a:solidFill>
                </a:uFill>
                <a:latin typeface="Book Antiqua" pitchFamily="18" charset="0"/>
              </a:rPr>
              <a:t>” </a:t>
            </a:r>
            <a:r>
              <a:rPr lang="en-US" b="1" u="sng" dirty="0" smtClean="0">
                <a:uFill>
                  <a:solidFill>
                    <a:srgbClr val="FF0000"/>
                  </a:solidFill>
                </a:uFill>
                <a:latin typeface="Book Antiqua" pitchFamily="18" charset="0"/>
                <a:sym typeface="Wingdings" pitchFamily="2" charset="2"/>
              </a:rPr>
              <a:t></a:t>
            </a:r>
            <a:endParaRPr lang="ru-RU" b="1" u="sng" dirty="0">
              <a:uFill>
                <a:solidFill>
                  <a:srgbClr val="FF0000"/>
                </a:solidFill>
              </a:u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" y="4437112"/>
            <a:ext cx="9170544" cy="2232248"/>
          </a:xfrm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Maryna</a:t>
            </a:r>
            <a:r>
              <a:rPr lang="en-US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Bykova</a:t>
            </a:r>
            <a:endParaRPr lang="en-US" b="1" dirty="0" smtClean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marL="0" indent="0" algn="ctr">
              <a:buNone/>
            </a:pPr>
            <a:r>
              <a:rPr lang="en-US" sz="2800" b="1" dirty="0" smtClean="0">
                <a:uFill>
                  <a:solidFill>
                    <a:srgbClr val="FF0000"/>
                  </a:solidFill>
                </a:uFill>
              </a:rPr>
              <a:t>EVS Volunteer in Weimar, Germany currently</a:t>
            </a:r>
          </a:p>
          <a:p>
            <a:pPr marL="0" indent="0" algn="ctr">
              <a:buNone/>
            </a:pPr>
            <a:r>
              <a:rPr lang="en-US" sz="2800" b="1" dirty="0" smtClean="0">
                <a:uFill>
                  <a:solidFill>
                    <a:srgbClr val="FF0000"/>
                  </a:solidFill>
                </a:uFill>
              </a:rPr>
              <a:t>10+ international youth exchange </a:t>
            </a:r>
            <a:r>
              <a:rPr lang="en-US" sz="2800" b="1" dirty="0" err="1" smtClean="0">
                <a:uFill>
                  <a:solidFill>
                    <a:srgbClr val="FF0000"/>
                  </a:solidFill>
                </a:uFill>
              </a:rPr>
              <a:t>programmes</a:t>
            </a:r>
            <a:endParaRPr lang="en-US" sz="2800" b="1" dirty="0" smtClean="0">
              <a:uFill>
                <a:solidFill>
                  <a:srgbClr val="FF0000"/>
                </a:solidFill>
              </a:u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6146" name="Picture 2" descr="D:\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14" y="908719"/>
            <a:ext cx="6188173" cy="41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How to become a global student\yGyd7kOnEP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87" y="2420888"/>
            <a:ext cx="147791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4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6170"/>
            <a:ext cx="8229600" cy="50999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7</a:t>
            </a:r>
            <a:r>
              <a:rPr lang="en-US" dirty="0" smtClean="0"/>
              <a:t>. </a:t>
            </a:r>
            <a:r>
              <a:rPr lang="en-US" dirty="0" smtClean="0"/>
              <a:t>Got the acceptance letter to your e-mail, shout and jump with joy and apply for your visa!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8869" y="32048"/>
            <a:ext cx="8229600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u="sng" dirty="0" smtClean="0">
                <a:uFill>
                  <a:solidFill>
                    <a:srgbClr val="FF0000"/>
                  </a:solidFill>
                </a:uFill>
              </a:rPr>
              <a:t>What do I have to do now?</a:t>
            </a:r>
            <a:endParaRPr lang="ru-RU" sz="4800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29698" name="Picture 2" descr="Результат пошуку зображень за запитом &quot;happines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0" y="2171156"/>
            <a:ext cx="7024658" cy="46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54" y="2137156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59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Something more serious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2500" b="10667"/>
          <a:stretch/>
        </p:blipFill>
        <p:spPr bwMode="auto">
          <a:xfrm>
            <a:off x="251521" y="3384798"/>
            <a:ext cx="554461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r="5500" b="9333"/>
          <a:stretch/>
        </p:blipFill>
        <p:spPr bwMode="auto">
          <a:xfrm>
            <a:off x="4067794" y="1052736"/>
            <a:ext cx="503611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7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188640"/>
            <a:ext cx="8229600" cy="994122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What’s the closest?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029" y="1556792"/>
            <a:ext cx="8435280" cy="468052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>
                <a:hlinkClick r:id="rId3"/>
              </a:rPr>
              <a:t>https://2017.iswi.org/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>
                <a:hlinkClick r:id="rId4"/>
              </a:rPr>
              <a:t>http://www.idy-ttokyo-forum.com/apply/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hlinkClick r:id="rId5"/>
              </a:rPr>
              <a:t>http</a:t>
            </a:r>
            <a:r>
              <a:rPr lang="en-US" dirty="0" smtClean="0">
                <a:hlinkClick r:id="rId5"/>
              </a:rPr>
              <a:t>://www.internationalcareersfestival.org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>
                <a:hlinkClick r:id="rId6"/>
              </a:rPr>
              <a:t>https://peacerevolution.net/docs/en/bridge-fellowship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>
                <a:hlinkClick r:id="rId7"/>
              </a:rPr>
              <a:t>http://www.blindapplying.com/sign-up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hlinkClick r:id="rId8"/>
              </a:rPr>
              <a:t>http</a:t>
            </a:r>
            <a:r>
              <a:rPr lang="en-US" dirty="0" smtClean="0">
                <a:hlinkClick r:id="rId8"/>
              </a:rPr>
              <a:t>://www.russia2017.com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>
                <a:hlinkClick r:id="rId9"/>
              </a:rPr>
              <a:t>http://www.mladiinfo.eu/2016/10/14/summer-institute-leadership-international-cooperation-california</a:t>
            </a:r>
            <a:r>
              <a:rPr lang="en-US" dirty="0" smtClean="0">
                <a:hlinkClick r:id="rId9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2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0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Closing remarks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1 week – 3 months for documents, not less than a week for Motivation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Ask for advice successful applicants and collect them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Sometimes you cannot do without work experience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Distinguish yourself from others!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There’s always </a:t>
            </a:r>
            <a:r>
              <a:rPr lang="en-US" dirty="0" err="1" smtClean="0"/>
              <a:t>smth</a:t>
            </a:r>
            <a:r>
              <a:rPr lang="en-US" dirty="0" smtClean="0"/>
              <a:t> to strive for!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YOU have to want it, search for the opportunities and find the way!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Sometimes you are simply too young </a:t>
            </a:r>
            <a:r>
              <a:rPr lang="en-US" dirty="0" smtClean="0">
                <a:sym typeface="Wingdings" pitchFamily="2" charset="2"/>
              </a:rPr>
              <a:t>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ym typeface="Wingdings" pitchFamily="2" charset="2"/>
              </a:rPr>
              <a:t>Never give up and keep on applying even when you have got a Harvard scholarship </a:t>
            </a:r>
          </a:p>
        </p:txBody>
      </p:sp>
      <p:pic>
        <p:nvPicPr>
          <p:cNvPr id="5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56" y="-9872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8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Результат пошуку зображень за запитом &quot;Thank you for attention!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r="4871"/>
          <a:stretch/>
        </p:blipFill>
        <p:spPr bwMode="auto">
          <a:xfrm>
            <a:off x="-1" y="0"/>
            <a:ext cx="9129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" y="548680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8" y="6475102"/>
            <a:ext cx="486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#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Prepared by Anna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Harus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7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28"/>
            <a:ext cx="9144000" cy="68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4402"/>
            <a:ext cx="8229600" cy="1143000"/>
          </a:xfrm>
        </p:spPr>
        <p:txBody>
          <a:bodyPr/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  <a:latin typeface="Book Antiqua" pitchFamily="18" charset="0"/>
              </a:rPr>
              <a:t>Guess which of them? </a:t>
            </a:r>
            <a:r>
              <a:rPr lang="en-US" b="1" u="sng" dirty="0" smtClean="0">
                <a:uFill>
                  <a:solidFill>
                    <a:srgbClr val="FF0000"/>
                  </a:solidFill>
                </a:uFill>
                <a:latin typeface="Book Antiqua" pitchFamily="18" charset="0"/>
                <a:sym typeface="Wingdings" pitchFamily="2" charset="2"/>
              </a:rPr>
              <a:t></a:t>
            </a:r>
            <a:endParaRPr lang="ru-RU" b="1" u="sng" dirty="0">
              <a:uFill>
                <a:solidFill>
                  <a:srgbClr val="FF0000"/>
                </a:solidFill>
              </a:uFill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3296675" cy="52234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900" b="1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</a:rPr>
              <a:t>Anna </a:t>
            </a:r>
            <a:r>
              <a:rPr lang="en-US" sz="3900" b="1" dirty="0" err="1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</a:rPr>
              <a:t>Harus</a:t>
            </a:r>
            <a:endParaRPr lang="en-US" b="1" dirty="0" smtClean="0">
              <a:solidFill>
                <a:srgbClr val="FF0000"/>
              </a:solidFill>
              <a:uFill>
                <a:solidFill>
                  <a:schemeClr val="tx1"/>
                </a:solidFill>
              </a:uFill>
            </a:endParaRPr>
          </a:p>
          <a:p>
            <a:pPr marL="0" indent="0" algn="ctr">
              <a:buNone/>
            </a:pPr>
            <a:r>
              <a:rPr lang="en-US" b="1" dirty="0"/>
              <a:t>2</a:t>
            </a:r>
            <a:r>
              <a:rPr lang="en-US" b="1" dirty="0" smtClean="0"/>
              <a:t> international summer universities</a:t>
            </a:r>
          </a:p>
          <a:p>
            <a:pPr marL="0" indent="0" algn="ctr">
              <a:buNone/>
            </a:pPr>
            <a:r>
              <a:rPr lang="en-US" b="1" dirty="0" smtClean="0"/>
              <a:t>2 scholarships</a:t>
            </a:r>
          </a:p>
          <a:p>
            <a:pPr marL="0" indent="0" algn="ctr">
              <a:buNone/>
            </a:pPr>
            <a:r>
              <a:rPr lang="en-US" b="1" dirty="0" smtClean="0"/>
              <a:t>&gt; 5 international and Ukrainian youth forums</a:t>
            </a:r>
          </a:p>
          <a:p>
            <a:pPr marL="0" indent="0" algn="ctr">
              <a:buNone/>
            </a:pPr>
            <a:r>
              <a:rPr lang="en-US" b="1" dirty="0" smtClean="0"/>
              <a:t>&gt; 15 applications sent </a:t>
            </a:r>
            <a:r>
              <a:rPr lang="en-US" b="1" dirty="0" smtClean="0">
                <a:sym typeface="Wingdings" pitchFamily="2" charset="2"/>
              </a:rPr>
              <a:t></a:t>
            </a:r>
            <a:endParaRPr lang="ru-RU" b="1" dirty="0"/>
          </a:p>
        </p:txBody>
      </p:sp>
      <p:pic>
        <p:nvPicPr>
          <p:cNvPr id="4098" name="Picture 2" descr="https://pp.vk.me/c633821/v633821377/33ac5/uD50FJbk3A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6583" r="5930"/>
          <a:stretch/>
        </p:blipFill>
        <p:spPr bwMode="auto">
          <a:xfrm>
            <a:off x="3779912" y="1484784"/>
            <a:ext cx="5148064" cy="44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How to become a global student\yGyd7kOnEP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32" y="0"/>
            <a:ext cx="1340768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5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029" y="260648"/>
            <a:ext cx="8435280" cy="1143000"/>
          </a:xfrm>
        </p:spPr>
        <p:txBody>
          <a:bodyPr>
            <a:noAutofit/>
          </a:bodyPr>
          <a:lstStyle/>
          <a:p>
            <a:pPr fontAlgn="base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</a:rPr>
              <a:t>Estonian Development Cooperation Scholarships for Students from Georgia, Moldova, Ukraine, Belarus and Armenia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869" y="6249069"/>
            <a:ext cx="8229600" cy="6089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u="sng" dirty="0">
                <a:hlinkClick r:id="rId3"/>
              </a:rPr>
              <a:t>http://www.ut.ee/en/admissions/scholarships-summer-2016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r="2500" b="7333"/>
          <a:stretch/>
        </p:blipFill>
        <p:spPr bwMode="auto">
          <a:xfrm>
            <a:off x="1079976" y="2060848"/>
            <a:ext cx="6947386" cy="415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412775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</a:t>
            </a:r>
          </a:p>
          <a:p>
            <a:r>
              <a:rPr lang="en-US" b="1" dirty="0" smtClean="0"/>
              <a:t>DEADLINE</a:t>
            </a:r>
            <a:r>
              <a:rPr lang="en-US" dirty="0" smtClean="0"/>
              <a:t>: 10 April!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92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69" y="32048"/>
            <a:ext cx="8229600" cy="94868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BAYHOST Scholarships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877272"/>
            <a:ext cx="8229600" cy="68093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u="sng" dirty="0" smtClean="0">
                <a:hlinkClick r:id="rId3"/>
              </a:rPr>
              <a:t>http</a:t>
            </a:r>
            <a:r>
              <a:rPr lang="uk-UA" u="sng" dirty="0">
                <a:hlinkClick r:id="rId3"/>
              </a:rPr>
              <a:t>://www.uni-r.de/bayhost/english/scholarships/language-courses-in-bavaria/index.html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4" r="2750" b="8000"/>
          <a:stretch/>
        </p:blipFill>
        <p:spPr bwMode="auto">
          <a:xfrm>
            <a:off x="762000" y="1390650"/>
            <a:ext cx="74104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201" y="82530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</a:t>
            </a:r>
          </a:p>
          <a:p>
            <a:r>
              <a:rPr lang="en-US" b="1" dirty="0" smtClean="0"/>
              <a:t>DEADLINE</a:t>
            </a:r>
            <a:r>
              <a:rPr lang="en-US" dirty="0" smtClean="0"/>
              <a:t>: 04 April, per post!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19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65" y="28228"/>
            <a:ext cx="8568952" cy="794519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exchange… What for?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8280920" cy="5760640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1. Lots of fun, socializing and hanging out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pp.vk.me/c626530/v626530377/2ebbf/bry3d_ONZ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00808"/>
            <a:ext cx="5760640" cy="46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vk.me/c630019/v630019377/3ef27/sMsqriLjG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88" y="1700807"/>
            <a:ext cx="2647443" cy="46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848635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0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32048"/>
            <a:ext cx="9144000" cy="68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280920" cy="5832648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2. New useful, professional knowledge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pp.vk.me/c633128/v633128377/36bda/SxChgVvc1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/>
          <a:stretch/>
        </p:blipFill>
        <p:spPr bwMode="auto">
          <a:xfrm>
            <a:off x="467544" y="1484784"/>
            <a:ext cx="3816424" cy="22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66565" y="28228"/>
            <a:ext cx="8568952" cy="794519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uFill>
                  <a:solidFill>
                    <a:srgbClr val="FF0000"/>
                  </a:solidFill>
                </a:uFill>
              </a:rPr>
              <a:t>International exchange… What for?</a:t>
            </a:r>
            <a:endParaRPr lang="ru-RU" b="1" u="sng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3074" name="Picture 2" descr="https://pp.vk.me/c626530/v626530377/2e9c2/erfkOZBXaM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3"/>
          <a:stretch/>
        </p:blipFill>
        <p:spPr bwMode="auto">
          <a:xfrm>
            <a:off x="4553668" y="1456978"/>
            <a:ext cx="3847685" cy="22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vk.me/c630019/v630019377/3ef14/g7p88P7Yr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6" y="4005064"/>
            <a:ext cx="3539746" cy="26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p.vk.me/c633128/v633128377/36bc8/P0nFc2cPRF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3539747" cy="26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How to become a global student\Bez_Imen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28125"/>
            <a:ext cx="1704344" cy="17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1216</Words>
  <Application>Microsoft Office PowerPoint</Application>
  <PresentationFormat>Экран (4:3)</PresentationFormat>
  <Paragraphs>209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Is there some credibility? </vt:lpstr>
      <vt:lpstr>Charming motivation</vt:lpstr>
      <vt:lpstr>Our remote “inspirator” </vt:lpstr>
      <vt:lpstr>Guess which of them? </vt:lpstr>
      <vt:lpstr>Estonian Development Cooperation Scholarships for Students from Georgia, Moldova, Ukraine, Belarus and Armenia</vt:lpstr>
      <vt:lpstr>BAYHOST Scholarships</vt:lpstr>
      <vt:lpstr>International exchange… What for?</vt:lpstr>
      <vt:lpstr>International exchange… What for?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YES! I want it!</vt:lpstr>
      <vt:lpstr>Презентация PowerPoint</vt:lpstr>
      <vt:lpstr>Презентация PowerPoint</vt:lpstr>
      <vt:lpstr>Презентация PowerPoint</vt:lpstr>
      <vt:lpstr>What do I have to do now?</vt:lpstr>
      <vt:lpstr>Types of programmes  (with scholarships or expenses cover)</vt:lpstr>
      <vt:lpstr>Germany</vt:lpstr>
      <vt:lpstr>Презентация PowerPoint</vt:lpstr>
      <vt:lpstr>Презентация PowerPoint</vt:lpstr>
      <vt:lpstr>Презентация PowerPoint</vt:lpstr>
      <vt:lpstr>International Students Festival in Trondheim</vt:lpstr>
      <vt:lpstr>University of Oslo International Summer School</vt:lpstr>
      <vt:lpstr>Ukrainian-Scandinavian Summer School</vt:lpstr>
      <vt:lpstr>Study Tours to Poland</vt:lpstr>
      <vt:lpstr>Traineeships in Europe</vt:lpstr>
      <vt:lpstr>Typical requirements</vt:lpstr>
      <vt:lpstr>Typical documents</vt:lpstr>
      <vt:lpstr>Презентация PowerPoint</vt:lpstr>
      <vt:lpstr>Some CV tips</vt:lpstr>
      <vt:lpstr>Презентация PowerPoint</vt:lpstr>
      <vt:lpstr>Презентация PowerPoint</vt:lpstr>
      <vt:lpstr>Some Motivation tips</vt:lpstr>
      <vt:lpstr>Some Motivation tips</vt:lpstr>
      <vt:lpstr>Презентация PowerPoint</vt:lpstr>
      <vt:lpstr>Презентация PowerPoint</vt:lpstr>
      <vt:lpstr>Презентация PowerPoint</vt:lpstr>
      <vt:lpstr>Something more serious</vt:lpstr>
      <vt:lpstr>What’s the closest?</vt:lpstr>
      <vt:lpstr>Closing remarks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EEE pc</dc:creator>
  <cp:lastModifiedBy>EEE pc</cp:lastModifiedBy>
  <cp:revision>41</cp:revision>
  <dcterms:created xsi:type="dcterms:W3CDTF">2016-11-06T12:18:56Z</dcterms:created>
  <dcterms:modified xsi:type="dcterms:W3CDTF">2016-11-07T09:45:02Z</dcterms:modified>
</cp:coreProperties>
</file>