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5"/>
  </p:notesMasterIdLst>
  <p:sldIdLst>
    <p:sldId id="277" r:id="rId3"/>
    <p:sldId id="256" r:id="rId4"/>
    <p:sldId id="257" r:id="rId5"/>
    <p:sldId id="348" r:id="rId6"/>
    <p:sldId id="351" r:id="rId7"/>
    <p:sldId id="328" r:id="rId8"/>
    <p:sldId id="360" r:id="rId9"/>
    <p:sldId id="264" r:id="rId10"/>
    <p:sldId id="267" r:id="rId11"/>
    <p:sldId id="366" r:id="rId12"/>
    <p:sldId id="364" r:id="rId13"/>
    <p:sldId id="350" r:id="rId14"/>
    <p:sldId id="286" r:id="rId15"/>
    <p:sldId id="281" r:id="rId16"/>
    <p:sldId id="271" r:id="rId17"/>
    <p:sldId id="280" r:id="rId18"/>
    <p:sldId id="282" r:id="rId19"/>
    <p:sldId id="283" r:id="rId20"/>
    <p:sldId id="291" r:id="rId21"/>
    <p:sldId id="261" r:id="rId22"/>
    <p:sldId id="329" r:id="rId23"/>
    <p:sldId id="362" r:id="rId24"/>
    <p:sldId id="361" r:id="rId25"/>
    <p:sldId id="314" r:id="rId26"/>
    <p:sldId id="363" r:id="rId27"/>
    <p:sldId id="296" r:id="rId28"/>
    <p:sldId id="306" r:id="rId29"/>
    <p:sldId id="307" r:id="rId30"/>
    <p:sldId id="352" r:id="rId31"/>
    <p:sldId id="353" r:id="rId32"/>
    <p:sldId id="386" r:id="rId33"/>
    <p:sldId id="387" r:id="rId34"/>
    <p:sldId id="388" r:id="rId35"/>
    <p:sldId id="354" r:id="rId36"/>
    <p:sldId id="355" r:id="rId37"/>
    <p:sldId id="356" r:id="rId38"/>
    <p:sldId id="357" r:id="rId39"/>
    <p:sldId id="368" r:id="rId40"/>
    <p:sldId id="369" r:id="rId41"/>
    <p:sldId id="370" r:id="rId42"/>
    <p:sldId id="358" r:id="rId43"/>
    <p:sldId id="380" r:id="rId44"/>
    <p:sldId id="377" r:id="rId45"/>
    <p:sldId id="378" r:id="rId46"/>
    <p:sldId id="295" r:id="rId47"/>
    <p:sldId id="379" r:id="rId48"/>
    <p:sldId id="381" r:id="rId49"/>
    <p:sldId id="376" r:id="rId50"/>
    <p:sldId id="389" r:id="rId51"/>
    <p:sldId id="372" r:id="rId52"/>
    <p:sldId id="373" r:id="rId53"/>
    <p:sldId id="382" r:id="rId54"/>
    <p:sldId id="391" r:id="rId55"/>
    <p:sldId id="390" r:id="rId56"/>
    <p:sldId id="392" r:id="rId57"/>
    <p:sldId id="301" r:id="rId58"/>
    <p:sldId id="299" r:id="rId59"/>
    <p:sldId id="394" r:id="rId60"/>
    <p:sldId id="303" r:id="rId61"/>
    <p:sldId id="302" r:id="rId62"/>
    <p:sldId id="383" r:id="rId63"/>
    <p:sldId id="345"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4FE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B11D7-1BE3-46AB-839C-25997F1B2960}" type="datetimeFigureOut">
              <a:rPr lang="en-US" smtClean="0"/>
              <a:t>8/15/2019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F91EF-40A5-4BE8-BAE0-6E0782626B53}" type="slidenum">
              <a:rPr lang="en-US" smtClean="0"/>
              <a:t>‹#›</a:t>
            </a:fld>
            <a:endParaRPr lang="en-US"/>
          </a:p>
        </p:txBody>
      </p:sp>
    </p:spTree>
    <p:extLst>
      <p:ext uri="{BB962C8B-B14F-4D97-AF65-F5344CB8AC3E}">
        <p14:creationId xmlns:p14="http://schemas.microsoft.com/office/powerpoint/2010/main" val="240908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F91EF-40A5-4BE8-BAE0-6E0782626B53}" type="slidenum">
              <a:rPr lang="en-US" smtClean="0"/>
              <a:t>13</a:t>
            </a:fld>
            <a:endParaRPr lang="en-US"/>
          </a:p>
        </p:txBody>
      </p:sp>
    </p:spTree>
    <p:extLst>
      <p:ext uri="{BB962C8B-B14F-4D97-AF65-F5344CB8AC3E}">
        <p14:creationId xmlns:p14="http://schemas.microsoft.com/office/powerpoint/2010/main" val="87411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F92806D-BBBB-40C9-8311-273EDD1AA6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237514-C09C-4651-BBB3-3699F2618DD9}" type="slidenum">
              <a:rPr lang="fr-FR" altLang="en-US" smtClean="0">
                <a:solidFill>
                  <a:srgbClr val="000000"/>
                </a:solidFill>
                <a:latin typeface="Arial" panose="020B0604020202020204" pitchFamily="34" charset="0"/>
              </a:rPr>
              <a:pPr/>
              <a:t>19</a:t>
            </a:fld>
            <a:endParaRPr lang="fr-FR" altLang="en-US">
              <a:solidFill>
                <a:srgbClr val="000000"/>
              </a:solidFill>
              <a:latin typeface="Arial" panose="020B0604020202020204" pitchFamily="34" charset="0"/>
            </a:endParaRPr>
          </a:p>
        </p:txBody>
      </p:sp>
      <p:sp>
        <p:nvSpPr>
          <p:cNvPr id="5123" name="Rectangle 2">
            <a:extLst>
              <a:ext uri="{FF2B5EF4-FFF2-40B4-BE49-F238E27FC236}">
                <a16:creationId xmlns:a16="http://schemas.microsoft.com/office/drawing/2014/main" id="{494EA57E-8B7B-48AF-B0DD-0CDDDCEE3B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8AEC726A-009F-47C3-983B-F67CDC84FF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78497B8-3352-4A3C-98A5-BF089A6D22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2AB40D-C26C-42DD-B053-295392BB0395}" type="slidenum">
              <a:rPr lang="fr-FR" altLang="nl-BE" smtClean="0">
                <a:solidFill>
                  <a:srgbClr val="000000"/>
                </a:solidFill>
                <a:latin typeface="Arial" panose="020B0604020202020204" pitchFamily="34" charset="0"/>
              </a:rPr>
              <a:pPr/>
              <a:t>21</a:t>
            </a:fld>
            <a:endParaRPr lang="fr-FR" altLang="nl-BE">
              <a:solidFill>
                <a:srgbClr val="000000"/>
              </a:solidFill>
              <a:latin typeface="Arial" panose="020B0604020202020204" pitchFamily="34" charset="0"/>
            </a:endParaRPr>
          </a:p>
        </p:txBody>
      </p:sp>
      <p:sp>
        <p:nvSpPr>
          <p:cNvPr id="5123" name="Rectangle 2">
            <a:extLst>
              <a:ext uri="{FF2B5EF4-FFF2-40B4-BE49-F238E27FC236}">
                <a16:creationId xmlns:a16="http://schemas.microsoft.com/office/drawing/2014/main" id="{12902BCA-FBA2-4E9E-A788-CA1B25B060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30090066-D4D8-4376-8811-DD50BC2C48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solidFill>
                <a:srgbClr val="FF0000"/>
              </a:solidFill>
            </a:endParaRPr>
          </a:p>
        </p:txBody>
      </p:sp>
    </p:spTree>
    <p:extLst>
      <p:ext uri="{BB962C8B-B14F-4D97-AF65-F5344CB8AC3E}">
        <p14:creationId xmlns:p14="http://schemas.microsoft.com/office/powerpoint/2010/main" val="373283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93386F8-90B5-4FB3-B4D1-0D450FBD24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894DB2-CB27-4755-8F3C-CFC72FBD4004}" type="slidenum">
              <a:rPr lang="fr-FR" altLang="en-US" smtClean="0">
                <a:solidFill>
                  <a:srgbClr val="000000"/>
                </a:solidFill>
                <a:latin typeface="Arial" panose="020B0604020202020204" pitchFamily="34" charset="0"/>
              </a:rPr>
              <a:pPr/>
              <a:t>56</a:t>
            </a:fld>
            <a:endParaRPr lang="fr-FR" altLang="en-US">
              <a:solidFill>
                <a:srgbClr val="000000"/>
              </a:solidFill>
              <a:latin typeface="Arial" panose="020B0604020202020204" pitchFamily="34" charset="0"/>
            </a:endParaRPr>
          </a:p>
        </p:txBody>
      </p:sp>
      <p:sp>
        <p:nvSpPr>
          <p:cNvPr id="5123" name="Rectangle 2">
            <a:extLst>
              <a:ext uri="{FF2B5EF4-FFF2-40B4-BE49-F238E27FC236}">
                <a16:creationId xmlns:a16="http://schemas.microsoft.com/office/drawing/2014/main" id="{9D6F657B-2A2A-4971-B995-6DA7E292F4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2E786D6B-BF17-4E23-9D89-E9B03DABC8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227A1B7-D76D-4F0D-BAE1-E77842442E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B4BBC79-0C22-402F-A251-F88EAA7723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AB0E6785-4D27-44FF-ACC5-719F758405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13B88C-227C-4B6B-9EBD-4CD9786ACC5D}" type="slidenum">
              <a:rPr lang="fr-FR" altLang="en-US" smtClean="0">
                <a:solidFill>
                  <a:srgbClr val="000000"/>
                </a:solidFill>
                <a:latin typeface="Arial" panose="020B0604020202020204" pitchFamily="34" charset="0"/>
              </a:rPr>
              <a:pPr/>
              <a:t>57</a:t>
            </a:fld>
            <a:endParaRPr lang="fr-FR" altLang="en-US">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D02D39F5-39CE-481C-9582-B05AE1E14F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A877D3C-FD3F-4534-8A8F-F7E1BC0D71C7}" type="slidenum">
              <a:rPr lang="fr-FR" altLang="en-US" smtClean="0">
                <a:solidFill>
                  <a:srgbClr val="000000"/>
                </a:solidFill>
                <a:latin typeface="Arial" panose="020B0604020202020204" pitchFamily="34" charset="0"/>
              </a:rPr>
              <a:pPr/>
              <a:t>59</a:t>
            </a:fld>
            <a:endParaRPr lang="fr-FR" altLang="en-US">
              <a:solidFill>
                <a:srgbClr val="000000"/>
              </a:solidFill>
              <a:latin typeface="Arial" panose="020B0604020202020204" pitchFamily="34" charset="0"/>
            </a:endParaRPr>
          </a:p>
        </p:txBody>
      </p:sp>
      <p:sp>
        <p:nvSpPr>
          <p:cNvPr id="5123" name="Rectangle 2">
            <a:extLst>
              <a:ext uri="{FF2B5EF4-FFF2-40B4-BE49-F238E27FC236}">
                <a16:creationId xmlns:a16="http://schemas.microsoft.com/office/drawing/2014/main" id="{FC31D546-326C-4211-B772-EF51337359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82A377EC-9B65-48F5-B12A-E880FC498C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9397055-418E-45DB-BA00-EA65DEDCF8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2CE19F5-EA81-4B8F-B17F-32F151943F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FDE79559-8D47-44C5-9377-B2CBBA48B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BC8341-7CC8-47DC-A243-7A6A304690D0}"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BD264E-1949-4377-A35A-228E0263029D}"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8388B-4B2C-4942-B6F4-15DAB2C9E0E5}" type="slidenum">
              <a:rPr lang="en-US" smtClean="0"/>
              <a:t>‹#›</a:t>
            </a:fld>
            <a:endParaRPr lang="en-US"/>
          </a:p>
        </p:txBody>
      </p:sp>
    </p:spTree>
    <p:extLst>
      <p:ext uri="{BB962C8B-B14F-4D97-AF65-F5344CB8AC3E}">
        <p14:creationId xmlns:p14="http://schemas.microsoft.com/office/powerpoint/2010/main" val="92328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D264E-1949-4377-A35A-228E0263029D}"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8388B-4B2C-4942-B6F4-15DAB2C9E0E5}" type="slidenum">
              <a:rPr lang="en-US" smtClean="0"/>
              <a:t>‹#›</a:t>
            </a:fld>
            <a:endParaRPr lang="en-US"/>
          </a:p>
        </p:txBody>
      </p:sp>
    </p:spTree>
    <p:extLst>
      <p:ext uri="{BB962C8B-B14F-4D97-AF65-F5344CB8AC3E}">
        <p14:creationId xmlns:p14="http://schemas.microsoft.com/office/powerpoint/2010/main" val="230644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D264E-1949-4377-A35A-228E0263029D}"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8388B-4B2C-4942-B6F4-15DAB2C9E0E5}" type="slidenum">
              <a:rPr lang="en-US" smtClean="0"/>
              <a:t>‹#›</a:t>
            </a:fld>
            <a:endParaRPr lang="en-US"/>
          </a:p>
        </p:txBody>
      </p:sp>
    </p:spTree>
    <p:extLst>
      <p:ext uri="{BB962C8B-B14F-4D97-AF65-F5344CB8AC3E}">
        <p14:creationId xmlns:p14="http://schemas.microsoft.com/office/powerpoint/2010/main" val="385894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1" y="115888"/>
            <a:ext cx="9903884"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924425"/>
          </a:xfrm>
        </p:spPr>
        <p:txBody>
          <a:bodyPr/>
          <a:lstStyle/>
          <a:p>
            <a:pPr lvl="0"/>
            <a:endParaRPr lang="en-US" noProof="0"/>
          </a:p>
        </p:txBody>
      </p:sp>
    </p:spTree>
    <p:extLst>
      <p:ext uri="{BB962C8B-B14F-4D97-AF65-F5344CB8AC3E}">
        <p14:creationId xmlns:p14="http://schemas.microsoft.com/office/powerpoint/2010/main" val="1003364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42470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4476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2356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374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580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6542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0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D264E-1949-4377-A35A-228E0263029D}"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8388B-4B2C-4942-B6F4-15DAB2C9E0E5}" type="slidenum">
              <a:rPr lang="en-US" smtClean="0"/>
              <a:t>‹#›</a:t>
            </a:fld>
            <a:endParaRPr lang="en-US"/>
          </a:p>
        </p:txBody>
      </p:sp>
    </p:spTree>
    <p:extLst>
      <p:ext uri="{BB962C8B-B14F-4D97-AF65-F5344CB8AC3E}">
        <p14:creationId xmlns:p14="http://schemas.microsoft.com/office/powerpoint/2010/main" val="1959524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2725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9188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0304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5889"/>
            <a:ext cx="27432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5889"/>
            <a:ext cx="80264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6189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1" y="115888"/>
            <a:ext cx="9903884"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924425"/>
          </a:xfrm>
        </p:spPr>
        <p:txBody>
          <a:bodyPr/>
          <a:lstStyle/>
          <a:p>
            <a:pPr lvl="0"/>
            <a:endParaRPr lang="en-US" noProof="0"/>
          </a:p>
        </p:txBody>
      </p:sp>
    </p:spTree>
    <p:extLst>
      <p:ext uri="{BB962C8B-B14F-4D97-AF65-F5344CB8AC3E}">
        <p14:creationId xmlns:p14="http://schemas.microsoft.com/office/powerpoint/2010/main" val="394131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BD264E-1949-4377-A35A-228E0263029D}"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8388B-4B2C-4942-B6F4-15DAB2C9E0E5}" type="slidenum">
              <a:rPr lang="en-US" smtClean="0"/>
              <a:t>‹#›</a:t>
            </a:fld>
            <a:endParaRPr lang="en-US"/>
          </a:p>
        </p:txBody>
      </p:sp>
    </p:spTree>
    <p:extLst>
      <p:ext uri="{BB962C8B-B14F-4D97-AF65-F5344CB8AC3E}">
        <p14:creationId xmlns:p14="http://schemas.microsoft.com/office/powerpoint/2010/main" val="302557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BD264E-1949-4377-A35A-228E0263029D}"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8388B-4B2C-4942-B6F4-15DAB2C9E0E5}" type="slidenum">
              <a:rPr lang="en-US" smtClean="0"/>
              <a:t>‹#›</a:t>
            </a:fld>
            <a:endParaRPr lang="en-US"/>
          </a:p>
        </p:txBody>
      </p:sp>
    </p:spTree>
    <p:extLst>
      <p:ext uri="{BB962C8B-B14F-4D97-AF65-F5344CB8AC3E}">
        <p14:creationId xmlns:p14="http://schemas.microsoft.com/office/powerpoint/2010/main" val="210675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BD264E-1949-4377-A35A-228E0263029D}"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C8388B-4B2C-4942-B6F4-15DAB2C9E0E5}" type="slidenum">
              <a:rPr lang="en-US" smtClean="0"/>
              <a:t>‹#›</a:t>
            </a:fld>
            <a:endParaRPr lang="en-US"/>
          </a:p>
        </p:txBody>
      </p:sp>
    </p:spTree>
    <p:extLst>
      <p:ext uri="{BB962C8B-B14F-4D97-AF65-F5344CB8AC3E}">
        <p14:creationId xmlns:p14="http://schemas.microsoft.com/office/powerpoint/2010/main" val="283934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BD264E-1949-4377-A35A-228E0263029D}"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C8388B-4B2C-4942-B6F4-15DAB2C9E0E5}" type="slidenum">
              <a:rPr lang="en-US" smtClean="0"/>
              <a:t>‹#›</a:t>
            </a:fld>
            <a:endParaRPr lang="en-US"/>
          </a:p>
        </p:txBody>
      </p:sp>
    </p:spTree>
    <p:extLst>
      <p:ext uri="{BB962C8B-B14F-4D97-AF65-F5344CB8AC3E}">
        <p14:creationId xmlns:p14="http://schemas.microsoft.com/office/powerpoint/2010/main" val="309410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D264E-1949-4377-A35A-228E0263029D}"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C8388B-4B2C-4942-B6F4-15DAB2C9E0E5}" type="slidenum">
              <a:rPr lang="en-US" smtClean="0"/>
              <a:t>‹#›</a:t>
            </a:fld>
            <a:endParaRPr lang="en-US"/>
          </a:p>
        </p:txBody>
      </p:sp>
    </p:spTree>
    <p:extLst>
      <p:ext uri="{BB962C8B-B14F-4D97-AF65-F5344CB8AC3E}">
        <p14:creationId xmlns:p14="http://schemas.microsoft.com/office/powerpoint/2010/main" val="401375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BD264E-1949-4377-A35A-228E0263029D}"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8388B-4B2C-4942-B6F4-15DAB2C9E0E5}" type="slidenum">
              <a:rPr lang="en-US" smtClean="0"/>
              <a:t>‹#›</a:t>
            </a:fld>
            <a:endParaRPr lang="en-US"/>
          </a:p>
        </p:txBody>
      </p:sp>
    </p:spTree>
    <p:extLst>
      <p:ext uri="{BB962C8B-B14F-4D97-AF65-F5344CB8AC3E}">
        <p14:creationId xmlns:p14="http://schemas.microsoft.com/office/powerpoint/2010/main" val="42982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BD264E-1949-4377-A35A-228E0263029D}"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8388B-4B2C-4942-B6F4-15DAB2C9E0E5}" type="slidenum">
              <a:rPr lang="en-US" smtClean="0"/>
              <a:t>‹#›</a:t>
            </a:fld>
            <a:endParaRPr lang="en-US"/>
          </a:p>
        </p:txBody>
      </p:sp>
    </p:spTree>
    <p:extLst>
      <p:ext uri="{BB962C8B-B14F-4D97-AF65-F5344CB8AC3E}">
        <p14:creationId xmlns:p14="http://schemas.microsoft.com/office/powerpoint/2010/main" val="179431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002060"/>
            </a:gs>
            <a:gs pos="98000">
              <a:schemeClr val="accent5">
                <a:lumMod val="89000"/>
              </a:schemeClr>
            </a:gs>
            <a:gs pos="76000">
              <a:schemeClr val="accent5">
                <a:lumMod val="68000"/>
                <a:lumOff val="32000"/>
              </a:schemeClr>
            </a:gs>
            <a:gs pos="97000">
              <a:schemeClr val="accent5">
                <a:lumMod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D264E-1949-4377-A35A-228E0263029D}" type="datetimeFigureOut">
              <a:rPr lang="en-US" smtClean="0"/>
              <a:t>8/15/2019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8388B-4B2C-4942-B6F4-15DAB2C9E0E5}" type="slidenum">
              <a:rPr lang="en-US" smtClean="0"/>
              <a:t>‹#›</a:t>
            </a:fld>
            <a:endParaRPr lang="en-US"/>
          </a:p>
        </p:txBody>
      </p:sp>
    </p:spTree>
    <p:extLst>
      <p:ext uri="{BB962C8B-B14F-4D97-AF65-F5344CB8AC3E}">
        <p14:creationId xmlns:p14="http://schemas.microsoft.com/office/powerpoint/2010/main" val="841435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A88B7B-4980-4FA3-8B4A-18A17B7ADADE}"/>
              </a:ext>
            </a:extLst>
          </p:cNvPr>
          <p:cNvSpPr>
            <a:spLocks noGrp="1" noChangeArrowheads="1"/>
          </p:cNvSpPr>
          <p:nvPr>
            <p:ph type="title"/>
          </p:nvPr>
        </p:nvSpPr>
        <p:spPr bwMode="auto">
          <a:xfrm>
            <a:off x="609601" y="115888"/>
            <a:ext cx="99038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1027" name="Rectangle 3">
            <a:extLst>
              <a:ext uri="{FF2B5EF4-FFF2-40B4-BE49-F238E27FC236}">
                <a16:creationId xmlns:a16="http://schemas.microsoft.com/office/drawing/2014/main" id="{12FCEFBB-F04D-409E-9C4D-AD0C17176491}"/>
              </a:ext>
            </a:extLst>
          </p:cNvPr>
          <p:cNvSpPr>
            <a:spLocks noGrp="1" noChangeArrowheads="1"/>
          </p:cNvSpPr>
          <p:nvPr>
            <p:ph type="body" idx="1"/>
          </p:nvPr>
        </p:nvSpPr>
        <p:spPr bwMode="auto">
          <a:xfrm>
            <a:off x="609600" y="1600201"/>
            <a:ext cx="109728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extLst>
      <p:ext uri="{BB962C8B-B14F-4D97-AF65-F5344CB8AC3E}">
        <p14:creationId xmlns:p14="http://schemas.microsoft.com/office/powerpoint/2010/main" val="13880077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hyperlink" Target="https://www.google.com/url?sa=i&amp;rct=j&amp;q=&amp;esrc=s&amp;source=images&amp;cd=&amp;cad=rja&amp;uact=8&amp;ved=&amp;url=https://www.dw.com/ru/%D0%BC%D0%B5%D1%80%D0%BA%D0%B5%D0%BB%D1%8C-%D1%81%D1%87%D0%B8%D1%82%D0%B0%D0%B5%D1%82-%D0%BE%D0%BF%D1%80%D0%B0%D0%B2%D0%B4%D0%B0%D0%BD%D0%BD%D1%8B%D0%BC-%D1%81%D0%B0%D0%BC%D0%BC%D0%B8%D1%82-%D0%BF%D0%BE-%D1%81%D0%B8%D1%80%D0%B8%D0%B8-%D1%81-%D1%83%D1%87%D0%B0%D1%81%D1%82%D0%B8%D0%B5%D0%BC-%D1%82%D1%83%D1%80%D1%86%D0%B8%D0%B8-%D0%B8-%D1%80%D0%BE%D1%81%D1%81%D0%B8%D0%B8/a-45120180&amp;psig=AOvVaw3o7ZnKrm1ZgO2uF2_nRh5I&amp;ust=1539326576287011" TargetMode="Externa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DDFC-09C6-480C-97D6-15FC89FD5A2F}"/>
              </a:ext>
            </a:extLst>
          </p:cNvPr>
          <p:cNvSpPr>
            <a:spLocks noGrp="1"/>
          </p:cNvSpPr>
          <p:nvPr>
            <p:ph type="ctrTitle"/>
          </p:nvPr>
        </p:nvSpPr>
        <p:spPr>
          <a:xfrm>
            <a:off x="1524000" y="3429001"/>
            <a:ext cx="9144000" cy="1809750"/>
          </a:xfrm>
        </p:spPr>
        <p:txBody>
          <a:bodyPr/>
          <a:lstStyle/>
          <a:p>
            <a:endParaRPr lang="en-US" dirty="0"/>
          </a:p>
        </p:txBody>
      </p:sp>
      <p:sp>
        <p:nvSpPr>
          <p:cNvPr id="3" name="Subtitle 2">
            <a:extLst>
              <a:ext uri="{FF2B5EF4-FFF2-40B4-BE49-F238E27FC236}">
                <a16:creationId xmlns:a16="http://schemas.microsoft.com/office/drawing/2014/main" id="{C501FE1D-E820-43BD-93C2-16688338996C}"/>
              </a:ext>
            </a:extLst>
          </p:cNvPr>
          <p:cNvSpPr>
            <a:spLocks noGrp="1"/>
          </p:cNvSpPr>
          <p:nvPr>
            <p:ph type="subTitle" idx="1"/>
          </p:nvPr>
        </p:nvSpPr>
        <p:spPr>
          <a:xfrm>
            <a:off x="115368" y="2457449"/>
            <a:ext cx="12076631" cy="4055645"/>
          </a:xfrm>
        </p:spPr>
        <p:txBody>
          <a:bodyPr>
            <a:normAutofit/>
          </a:bodyPr>
          <a:lstStyle/>
          <a:p>
            <a:r>
              <a:rPr lang="en-US" sz="5400" b="1" dirty="0">
                <a:solidFill>
                  <a:srgbClr val="FF9900"/>
                </a:solidFill>
                <a:latin typeface="Bookman Old Style" panose="02050604050505020204" pitchFamily="18" charset="0"/>
              </a:rPr>
              <a:t>The Foreign Policy</a:t>
            </a:r>
            <a:r>
              <a:rPr lang="ru-RU" sz="5400" b="1" dirty="0">
                <a:solidFill>
                  <a:srgbClr val="FF9900"/>
                </a:solidFill>
                <a:latin typeface="Bookman Old Style" panose="02050604050505020204" pitchFamily="18" charset="0"/>
              </a:rPr>
              <a:t> </a:t>
            </a:r>
            <a:r>
              <a:rPr lang="en-US" sz="5400" b="1" dirty="0">
                <a:solidFill>
                  <a:srgbClr val="FF9900"/>
                </a:solidFill>
                <a:latin typeface="Bookman Old Style" panose="02050604050505020204" pitchFamily="18" charset="0"/>
              </a:rPr>
              <a:t>of the European Union</a:t>
            </a:r>
            <a:endParaRPr lang="en-US" sz="4400" b="1" dirty="0">
              <a:solidFill>
                <a:srgbClr val="FF9900"/>
              </a:solidFill>
              <a:latin typeface="Bookman Old Style" panose="02050604050505020204" pitchFamily="18" charset="0"/>
            </a:endParaRPr>
          </a:p>
          <a:p>
            <a:endParaRPr lang="ru-RU" sz="1200" b="1" dirty="0">
              <a:solidFill>
                <a:srgbClr val="FF9900"/>
              </a:solidFill>
              <a:latin typeface="Bookman Old Style" panose="02050604050505020204" pitchFamily="18" charset="0"/>
            </a:endParaRPr>
          </a:p>
          <a:p>
            <a:r>
              <a:rPr lang="en-US" sz="4400" b="1" dirty="0">
                <a:solidFill>
                  <a:srgbClr val="FF9900"/>
                </a:solidFill>
                <a:latin typeface="Bookman Old Style" panose="02050604050505020204" pitchFamily="18" charset="0"/>
              </a:rPr>
              <a:t>Jean Monnet Module</a:t>
            </a:r>
          </a:p>
          <a:p>
            <a:endParaRPr lang="en-US" sz="4400" b="1" dirty="0">
              <a:solidFill>
                <a:srgbClr val="FF9900"/>
              </a:solidFill>
              <a:latin typeface="Bookman Old Style" panose="02050604050505020204" pitchFamily="18" charset="0"/>
            </a:endParaRPr>
          </a:p>
        </p:txBody>
      </p:sp>
      <p:pic>
        <p:nvPicPr>
          <p:cNvPr id="4" name="Picture 3">
            <a:extLst>
              <a:ext uri="{FF2B5EF4-FFF2-40B4-BE49-F238E27FC236}">
                <a16:creationId xmlns:a16="http://schemas.microsoft.com/office/drawing/2014/main" id="{6896337A-CB2A-46AA-9113-6570B8CC7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68" y="174269"/>
            <a:ext cx="5294832" cy="1512424"/>
          </a:xfrm>
          <a:prstGeom prst="rect">
            <a:avLst/>
          </a:prstGeom>
        </p:spPr>
      </p:pic>
      <p:pic>
        <p:nvPicPr>
          <p:cNvPr id="5" name="Picture 4">
            <a:extLst>
              <a:ext uri="{FF2B5EF4-FFF2-40B4-BE49-F238E27FC236}">
                <a16:creationId xmlns:a16="http://schemas.microsoft.com/office/drawing/2014/main" id="{EA637D3E-DBA0-480D-BC0A-464801A06A40}"/>
              </a:ext>
            </a:extLst>
          </p:cNvPr>
          <p:cNvPicPr>
            <a:picLocks noChangeAspect="1"/>
          </p:cNvPicPr>
          <p:nvPr/>
        </p:nvPicPr>
        <p:blipFill>
          <a:blip r:embed="rId3"/>
          <a:stretch>
            <a:fillRect/>
          </a:stretch>
        </p:blipFill>
        <p:spPr>
          <a:xfrm>
            <a:off x="9601199" y="174268"/>
            <a:ext cx="2005013" cy="1996102"/>
          </a:xfrm>
          <a:prstGeom prst="rect">
            <a:avLst/>
          </a:prstGeom>
        </p:spPr>
      </p:pic>
    </p:spTree>
    <p:extLst>
      <p:ext uri="{BB962C8B-B14F-4D97-AF65-F5344CB8AC3E}">
        <p14:creationId xmlns:p14="http://schemas.microsoft.com/office/powerpoint/2010/main" val="1089939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4FD27F96-D5B0-4A1B-B3A5-97DDF51BFB6B}"/>
              </a:ext>
            </a:extLst>
          </p:cNvPr>
          <p:cNvSpPr>
            <a:spLocks noGrp="1"/>
          </p:cNvSpPr>
          <p:nvPr>
            <p:ph type="title"/>
          </p:nvPr>
        </p:nvSpPr>
        <p:spPr/>
        <p:txBody>
          <a:bodyPr/>
          <a:lstStyle/>
          <a:p>
            <a:pPr algn="ctr" fontAlgn="auto">
              <a:spcAft>
                <a:spcPts val="0"/>
              </a:spcAft>
              <a:defRPr/>
            </a:pPr>
            <a:r>
              <a:rPr lang="en-US" altLang="es-EC" sz="4000" b="1" dirty="0">
                <a:solidFill>
                  <a:srgbClr val="FF9900"/>
                </a:solidFill>
                <a:latin typeface="Bookman Old Style" panose="02050604050505020204" pitchFamily="18" charset="0"/>
              </a:rPr>
              <a:t>SUPRANATIONAL LEGAL ORDER</a:t>
            </a:r>
            <a:br>
              <a:rPr lang="en-US" altLang="es-EC" sz="4000" b="1" dirty="0">
                <a:solidFill>
                  <a:srgbClr val="FF9900"/>
                </a:solidFill>
                <a:latin typeface="Bookman Old Style" panose="02050604050505020204" pitchFamily="18" charset="0"/>
              </a:rPr>
            </a:br>
            <a:r>
              <a:rPr lang="en-US" altLang="es-EC" sz="4000" b="1" u="sng" dirty="0">
                <a:solidFill>
                  <a:srgbClr val="FF9900"/>
                </a:solidFill>
                <a:latin typeface="Bookman Old Style" panose="02050604050505020204" pitchFamily="18" charset="0"/>
              </a:rPr>
              <a:t>THE VAN GEND EN LOOS CASE </a:t>
            </a:r>
          </a:p>
        </p:txBody>
      </p:sp>
      <p:sp>
        <p:nvSpPr>
          <p:cNvPr id="57347" name="Content Placeholder 2">
            <a:extLst>
              <a:ext uri="{FF2B5EF4-FFF2-40B4-BE49-F238E27FC236}">
                <a16:creationId xmlns:a16="http://schemas.microsoft.com/office/drawing/2014/main" id="{8DC18CFD-8BF2-4499-949F-64886E477A95}"/>
              </a:ext>
            </a:extLst>
          </p:cNvPr>
          <p:cNvSpPr>
            <a:spLocks noGrp="1"/>
          </p:cNvSpPr>
          <p:nvPr>
            <p:ph idx="1"/>
          </p:nvPr>
        </p:nvSpPr>
        <p:spPr>
          <a:xfrm>
            <a:off x="152400" y="1287463"/>
            <a:ext cx="11474450" cy="5570537"/>
          </a:xfrm>
        </p:spPr>
        <p:txBody>
          <a:bodyPr/>
          <a:lstStyle/>
          <a:p>
            <a:pPr marL="0" indent="0">
              <a:buFont typeface="Arial" panose="020B0604020202020204" pitchFamily="34" charset="0"/>
              <a:buNone/>
            </a:pPr>
            <a:r>
              <a:rPr lang="en-US" altLang="es-EC"/>
              <a:t>	</a:t>
            </a:r>
          </a:p>
          <a:p>
            <a:pPr marL="0" indent="0">
              <a:buFont typeface="Arial" panose="020B0604020202020204" pitchFamily="34" charset="0"/>
              <a:buNone/>
            </a:pPr>
            <a:endParaRPr lang="en-US" altLang="es-EC"/>
          </a:p>
          <a:p>
            <a:pPr marL="0" indent="0">
              <a:buFont typeface="Arial" panose="020B0604020202020204" pitchFamily="34" charset="0"/>
              <a:buNone/>
            </a:pPr>
            <a:endParaRPr lang="en-US" altLang="es-EC"/>
          </a:p>
        </p:txBody>
      </p:sp>
      <p:sp>
        <p:nvSpPr>
          <p:cNvPr id="57348" name="Rectangle 5">
            <a:extLst>
              <a:ext uri="{FF2B5EF4-FFF2-40B4-BE49-F238E27FC236}">
                <a16:creationId xmlns:a16="http://schemas.microsoft.com/office/drawing/2014/main" id="{5EEA98F0-9286-473D-819D-19C47A3FA8F3}"/>
              </a:ext>
            </a:extLst>
          </p:cNvPr>
          <p:cNvSpPr>
            <a:spLocks noChangeArrowheads="1"/>
          </p:cNvSpPr>
          <p:nvPr/>
        </p:nvSpPr>
        <p:spPr bwMode="auto">
          <a:xfrm>
            <a:off x="565150" y="1690688"/>
            <a:ext cx="101885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s-EC" sz="3600" dirty="0">
              <a:solidFill>
                <a:srgbClr val="FF9900"/>
              </a:solidFill>
              <a:latin typeface="ArialUnicodeMS-Identity-H"/>
            </a:endParaRPr>
          </a:p>
          <a:p>
            <a:pPr algn="just" eaLnBrk="1" hangingPunct="1"/>
            <a:r>
              <a:rPr lang="en-US" altLang="es-EC" sz="3600" dirty="0">
                <a:solidFill>
                  <a:srgbClr val="FF9900"/>
                </a:solidFill>
                <a:latin typeface="Bookman Old Style" panose="02050604050505020204" pitchFamily="18" charset="0"/>
              </a:rPr>
              <a:t>“The conclusion to be drawn from this is that the Community constitutes a</a:t>
            </a:r>
          </a:p>
          <a:p>
            <a:pPr algn="just" eaLnBrk="1" hangingPunct="1"/>
            <a:r>
              <a:rPr lang="en-US" altLang="es-EC" sz="3600" b="1" u="sng" dirty="0">
                <a:solidFill>
                  <a:srgbClr val="FF9900"/>
                </a:solidFill>
                <a:latin typeface="Bookman Old Style" panose="02050604050505020204" pitchFamily="18" charset="0"/>
              </a:rPr>
              <a:t>new legal order of international law</a:t>
            </a:r>
            <a:r>
              <a:rPr lang="en-US" altLang="es-EC" sz="3600" u="sng" dirty="0">
                <a:solidFill>
                  <a:srgbClr val="FF9900"/>
                </a:solidFill>
                <a:latin typeface="Bookman Old Style" panose="02050604050505020204" pitchFamily="18" charset="0"/>
              </a:rPr>
              <a:t> </a:t>
            </a:r>
            <a:r>
              <a:rPr lang="en-US" altLang="es-EC" sz="3600" dirty="0">
                <a:solidFill>
                  <a:srgbClr val="FF9900"/>
                </a:solidFill>
                <a:latin typeface="Bookman Old Style" panose="02050604050505020204" pitchFamily="18" charset="0"/>
              </a:rPr>
              <a:t>for the benefit of which the states have</a:t>
            </a:r>
          </a:p>
          <a:p>
            <a:pPr algn="just" eaLnBrk="1" hangingPunct="1"/>
            <a:r>
              <a:rPr lang="es-EC" altLang="es-EC" sz="3600" dirty="0" err="1">
                <a:solidFill>
                  <a:srgbClr val="FF9900"/>
                </a:solidFill>
                <a:latin typeface="Bookman Old Style" panose="02050604050505020204" pitchFamily="18" charset="0"/>
              </a:rPr>
              <a:t>limited</a:t>
            </a:r>
            <a:r>
              <a:rPr lang="es-EC" altLang="es-EC" sz="3600" dirty="0">
                <a:solidFill>
                  <a:srgbClr val="FF9900"/>
                </a:solidFill>
                <a:latin typeface="Bookman Old Style" panose="02050604050505020204" pitchFamily="18" charset="0"/>
              </a:rPr>
              <a:t> </a:t>
            </a:r>
            <a:r>
              <a:rPr lang="es-EC" altLang="es-EC" sz="3600" dirty="0" err="1">
                <a:solidFill>
                  <a:srgbClr val="FF9900"/>
                </a:solidFill>
                <a:latin typeface="Bookman Old Style" panose="02050604050505020204" pitchFamily="18" charset="0"/>
              </a:rPr>
              <a:t>their</a:t>
            </a:r>
            <a:r>
              <a:rPr lang="es-EC" altLang="es-EC" sz="3600" dirty="0">
                <a:solidFill>
                  <a:srgbClr val="FF9900"/>
                </a:solidFill>
                <a:latin typeface="Bookman Old Style" panose="02050604050505020204" pitchFamily="18" charset="0"/>
              </a:rPr>
              <a:t> </a:t>
            </a:r>
            <a:r>
              <a:rPr lang="es-EC" altLang="es-EC" sz="3600" dirty="0" err="1">
                <a:solidFill>
                  <a:srgbClr val="FF9900"/>
                </a:solidFill>
                <a:latin typeface="Bookman Old Style" panose="02050604050505020204" pitchFamily="18" charset="0"/>
              </a:rPr>
              <a:t>sovereign</a:t>
            </a:r>
            <a:r>
              <a:rPr lang="es-EC" altLang="es-EC" sz="3600" dirty="0">
                <a:solidFill>
                  <a:srgbClr val="FF9900"/>
                </a:solidFill>
                <a:latin typeface="Bookman Old Style" panose="02050604050505020204" pitchFamily="18" charset="0"/>
              </a:rPr>
              <a:t> </a:t>
            </a:r>
            <a:r>
              <a:rPr lang="es-EC" altLang="es-EC" sz="3600" dirty="0" err="1">
                <a:solidFill>
                  <a:srgbClr val="FF9900"/>
                </a:solidFill>
                <a:latin typeface="Bookman Old Style" panose="02050604050505020204" pitchFamily="18" charset="0"/>
              </a:rPr>
              <a:t>rights</a:t>
            </a:r>
            <a:r>
              <a:rPr lang="es-EC" altLang="es-EC" sz="3600" dirty="0">
                <a:solidFill>
                  <a:srgbClr val="FF9900"/>
                </a:solidFill>
                <a:latin typeface="Bookman Old Style" panose="02050604050505020204" pitchFamily="18" charset="0"/>
              </a:rPr>
              <a:t>”  (1963)</a:t>
            </a:r>
            <a:endParaRPr lang="ru-RU" altLang="es-EC" sz="3600" dirty="0">
              <a:solidFill>
                <a:srgbClr val="FF9900"/>
              </a:solidFill>
              <a:latin typeface="Bookman Old Style" panose="02050604050505020204" pitchFamily="18" charset="0"/>
            </a:endParaRPr>
          </a:p>
        </p:txBody>
      </p:sp>
      <p:pic>
        <p:nvPicPr>
          <p:cNvPr id="5" name="Content Placeholder 7">
            <a:extLst>
              <a:ext uri="{FF2B5EF4-FFF2-40B4-BE49-F238E27FC236}">
                <a16:creationId xmlns:a16="http://schemas.microsoft.com/office/drawing/2014/main" id="{81760906-C54E-4EBC-936B-D2B4C791F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376" y="5476458"/>
            <a:ext cx="4836624" cy="1381541"/>
          </a:xfrm>
          <a:prstGeom prst="rect">
            <a:avLst/>
          </a:prstGeom>
          <a:pattFill prst="pct5">
            <a:fgClr>
              <a:srgbClr val="FF9900"/>
            </a:fgClr>
            <a:bgClr>
              <a:schemeClr val="bg1"/>
            </a:bgClr>
          </a:patt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Understanding the Foreign Policy of the EU</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1475874"/>
            <a:ext cx="11696700" cy="5017001"/>
          </a:xfrm>
        </p:spPr>
        <p:txBody>
          <a:bodyPr>
            <a:normAutofit/>
          </a:bodyPr>
          <a:lstStyle/>
          <a:p>
            <a:pPr marL="0" indent="0" algn="just">
              <a:lnSpc>
                <a:spcPct val="150000"/>
              </a:lnSpc>
              <a:spcBef>
                <a:spcPts val="0"/>
              </a:spcBef>
              <a:buNone/>
            </a:pPr>
            <a:r>
              <a:rPr lang="en-US" sz="3600" b="1" i="1" dirty="0" err="1">
                <a:solidFill>
                  <a:srgbClr val="FF9900"/>
                </a:solidFill>
                <a:latin typeface="Bookman Old Style" panose="02050604050505020204" pitchFamily="18" charset="0"/>
              </a:rPr>
              <a:t>sensu</a:t>
            </a:r>
            <a:r>
              <a:rPr lang="en-US" sz="3600" b="1" i="1" dirty="0">
                <a:solidFill>
                  <a:srgbClr val="FF9900"/>
                </a:solidFill>
                <a:latin typeface="Bookman Old Style" panose="02050604050505020204" pitchFamily="18" charset="0"/>
              </a:rPr>
              <a:t> </a:t>
            </a:r>
            <a:r>
              <a:rPr lang="en-US" sz="3600" b="1" i="1" dirty="0" err="1">
                <a:solidFill>
                  <a:srgbClr val="FF9900"/>
                </a:solidFill>
                <a:latin typeface="Bookman Old Style" panose="02050604050505020204" pitchFamily="18" charset="0"/>
              </a:rPr>
              <a:t>stricto</a:t>
            </a:r>
            <a:r>
              <a:rPr lang="en-US" sz="3600" b="1" i="1" dirty="0">
                <a:solidFill>
                  <a:srgbClr val="FF9900"/>
                </a:solidFill>
                <a:latin typeface="Bookman Old Style" panose="02050604050505020204" pitchFamily="18" charset="0"/>
              </a:rPr>
              <a:t> (CFSP; CSDP)	  </a:t>
            </a:r>
          </a:p>
          <a:p>
            <a:pPr marL="0" indent="0" algn="just">
              <a:lnSpc>
                <a:spcPct val="150000"/>
              </a:lnSpc>
              <a:spcBef>
                <a:spcPts val="0"/>
              </a:spcBef>
              <a:buNone/>
            </a:pPr>
            <a:r>
              <a:rPr lang="en-US" sz="3600" b="1" i="1" dirty="0" err="1">
                <a:solidFill>
                  <a:srgbClr val="FF9900"/>
                </a:solidFill>
                <a:latin typeface="Bookman Old Style" panose="02050604050505020204" pitchFamily="18" charset="0"/>
              </a:rPr>
              <a:t>sensu</a:t>
            </a:r>
            <a:r>
              <a:rPr lang="en-US" sz="3600" b="1" i="1" dirty="0">
                <a:solidFill>
                  <a:srgbClr val="FF9900"/>
                </a:solidFill>
                <a:latin typeface="Bookman Old Style" panose="02050604050505020204" pitchFamily="18" charset="0"/>
              </a:rPr>
              <a:t> </a:t>
            </a:r>
            <a:r>
              <a:rPr lang="en-US" sz="3600" b="1" i="1" dirty="0" err="1">
                <a:solidFill>
                  <a:srgbClr val="FF9900"/>
                </a:solidFill>
                <a:latin typeface="Bookman Old Style" panose="02050604050505020204" pitchFamily="18" charset="0"/>
              </a:rPr>
              <a:t>lato</a:t>
            </a:r>
            <a:r>
              <a:rPr lang="en-US" sz="3600" b="1" i="1" dirty="0">
                <a:solidFill>
                  <a:srgbClr val="FF9900"/>
                </a:solidFill>
                <a:latin typeface="Bookman Old Style" panose="02050604050505020204" pitchFamily="18" charset="0"/>
              </a:rPr>
              <a:t> (CFSP; CSDP + external actions, external dimensions of internal policies (trade, energy, development, enlargement, HR)</a:t>
            </a:r>
          </a:p>
          <a:p>
            <a:pPr marL="0" indent="0" algn="just">
              <a:lnSpc>
                <a:spcPct val="200000"/>
              </a:lnSpc>
              <a:buNone/>
            </a:pPr>
            <a:endParaRPr lang="uk-UA" sz="3600" b="1" dirty="0">
              <a:solidFill>
                <a:srgbClr val="FF9900"/>
              </a:solidFill>
              <a:latin typeface="Bookman Old Style" panose="02050604050505020204" pitchFamily="18" charset="0"/>
            </a:endParaRPr>
          </a:p>
          <a:p>
            <a:pPr marL="0" indent="0">
              <a:buNone/>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299897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Understanding the Foreign Policy of the EU</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1558788"/>
            <a:ext cx="11696700" cy="4549774"/>
          </a:xfrm>
        </p:spPr>
        <p:txBody>
          <a:bodyPr>
            <a:normAutofit/>
          </a:bodyPr>
          <a:lstStyle/>
          <a:p>
            <a:pPr marL="0" indent="0" algn="just">
              <a:lnSpc>
                <a:spcPct val="200000"/>
              </a:lnSpc>
              <a:buNone/>
            </a:pPr>
            <a:r>
              <a:rPr lang="en-US" b="1" i="1" dirty="0">
                <a:solidFill>
                  <a:srgbClr val="FF9900"/>
                </a:solidFill>
                <a:latin typeface="Bookman Old Style" panose="02050604050505020204" pitchFamily="18" charset="0"/>
              </a:rPr>
              <a:t>EU FP </a:t>
            </a:r>
            <a:r>
              <a:rPr lang="en-US" b="1" dirty="0">
                <a:solidFill>
                  <a:srgbClr val="FF9900"/>
                </a:solidFill>
                <a:latin typeface="Bookman Old Style" panose="02050604050505020204" pitchFamily="18" charset="0"/>
              </a:rPr>
              <a:t>is the area of European policies that is directed at the external environment with the aim of influencing that environment and the behavior of other actors within it, in order to pursue interests, values and goals.</a:t>
            </a:r>
            <a:endParaRPr lang="uk-UA" b="1" dirty="0">
              <a:solidFill>
                <a:srgbClr val="FF9900"/>
              </a:solidFill>
              <a:latin typeface="Bookman Old Style" panose="02050604050505020204" pitchFamily="18" charset="0"/>
            </a:endParaRPr>
          </a:p>
          <a:p>
            <a:pPr marL="0" indent="0">
              <a:buNone/>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1841997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a:xfrm>
            <a:off x="838200" y="365125"/>
            <a:ext cx="10515600" cy="900967"/>
          </a:xfrm>
        </p:spPr>
        <p:txBody>
          <a:bodyPr>
            <a:normAutofit fontScale="90000"/>
          </a:bodyPr>
          <a:lstStyle/>
          <a:p>
            <a:pPr algn="ctr"/>
            <a:r>
              <a:rPr lang="en-US" b="1" dirty="0">
                <a:solidFill>
                  <a:srgbClr val="FF9900"/>
                </a:solidFill>
                <a:latin typeface="Bookman Old Style" panose="02050604050505020204" pitchFamily="18" charset="0"/>
              </a:rPr>
              <a:t>The Changing Context of the EU Foreign Policy</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1943101"/>
            <a:ext cx="11696700" cy="4549774"/>
          </a:xfrm>
        </p:spPr>
        <p:txBody>
          <a:bodyPr/>
          <a:lstStyle/>
          <a:p>
            <a:pPr marL="514350" indent="-514350">
              <a:buAutoNum type="arabicParenR"/>
            </a:pPr>
            <a:r>
              <a:rPr lang="en-US" sz="3200" b="1" dirty="0">
                <a:solidFill>
                  <a:srgbClr val="FF9900"/>
                </a:solidFill>
                <a:latin typeface="Bookman Old Style" panose="02050604050505020204" pitchFamily="18" charset="0"/>
              </a:rPr>
              <a:t>The peace project for Europe</a:t>
            </a:r>
          </a:p>
          <a:p>
            <a:pPr marL="514350" indent="-514350">
              <a:buAutoNum type="arabicParenR"/>
            </a:pPr>
            <a:r>
              <a:rPr lang="en-US" sz="3200" b="1" dirty="0">
                <a:solidFill>
                  <a:srgbClr val="FF9900"/>
                </a:solidFill>
                <a:latin typeface="Bookman Old Style" panose="02050604050505020204" pitchFamily="18" charset="0"/>
              </a:rPr>
              <a:t>The end of the Cold War, the EU enlargement to the East;</a:t>
            </a:r>
          </a:p>
          <a:p>
            <a:pPr marL="514350" indent="-514350">
              <a:buAutoNum type="arabicParenR"/>
            </a:pPr>
            <a:r>
              <a:rPr lang="en-US" sz="3200" b="1" dirty="0">
                <a:solidFill>
                  <a:srgbClr val="FF9900"/>
                </a:solidFill>
                <a:latin typeface="Bookman Old Style" panose="02050604050505020204" pitchFamily="18" charset="0"/>
              </a:rPr>
              <a:t>The financial and sovereign debt crises, the European migrants\refugees crises </a:t>
            </a:r>
            <a:endParaRPr lang="uk-UA" sz="3200" b="1" dirty="0">
              <a:solidFill>
                <a:srgbClr val="FF9900"/>
              </a:solidFill>
              <a:latin typeface="Bookman Old Style" panose="02050604050505020204" pitchFamily="18" charset="0"/>
            </a:endParaRPr>
          </a:p>
          <a:p>
            <a:pPr marL="0" indent="0">
              <a:buNone/>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sz="4400" b="1" dirty="0">
              <a:solidFill>
                <a:srgbClr val="FF9900"/>
              </a:solidFill>
              <a:latin typeface="Bookman Old Style" panose="02050604050505020204" pitchFamily="18" charset="0"/>
              <a:ea typeface="+mj-ea"/>
              <a:cs typeface="+mj-cs"/>
            </a:endParaRPr>
          </a:p>
        </p:txBody>
      </p:sp>
      <p:sp>
        <p:nvSpPr>
          <p:cNvPr id="5" name="Rectangle 4">
            <a:extLst>
              <a:ext uri="{FF2B5EF4-FFF2-40B4-BE49-F238E27FC236}">
                <a16:creationId xmlns:a16="http://schemas.microsoft.com/office/drawing/2014/main" id="{73019595-1A50-4A28-9A78-486E43650940}"/>
              </a:ext>
            </a:extLst>
          </p:cNvPr>
          <p:cNvSpPr/>
          <p:nvPr/>
        </p:nvSpPr>
        <p:spPr>
          <a:xfrm>
            <a:off x="5514535" y="1266092"/>
            <a:ext cx="6353615" cy="2062103"/>
          </a:xfrm>
          <a:prstGeom prst="rect">
            <a:avLst/>
          </a:prstGeom>
        </p:spPr>
        <p:txBody>
          <a:bodyPr wrap="square">
            <a:spAutoFit/>
          </a:bodyPr>
          <a:lstStyle/>
          <a:p>
            <a:endParaRPr lang="uk-UA" sz="3200" b="1" dirty="0">
              <a:solidFill>
                <a:srgbClr val="FF9900"/>
              </a:solidFill>
              <a:latin typeface="Bookman Old Style" panose="02050604050505020204" pitchFamily="18" charset="0"/>
              <a:ea typeface="+mj-ea"/>
              <a:cs typeface="+mj-cs"/>
            </a:endParaRPr>
          </a:p>
          <a:p>
            <a:endParaRPr lang="ru-RU" sz="3200" b="1" dirty="0">
              <a:solidFill>
                <a:srgbClr val="FF9900"/>
              </a:solidFill>
              <a:latin typeface="Bookman Old Style" panose="02050604050505020204" pitchFamily="18" charset="0"/>
              <a:ea typeface="+mj-ea"/>
              <a:cs typeface="+mj-cs"/>
            </a:endParaRPr>
          </a:p>
          <a:p>
            <a:endParaRPr lang="ru-RU" sz="3200" b="1" dirty="0">
              <a:solidFill>
                <a:srgbClr val="FF9900"/>
              </a:solidFill>
              <a:latin typeface="Bookman Old Style" panose="02050604050505020204" pitchFamily="18" charset="0"/>
              <a:ea typeface="+mj-ea"/>
              <a:cs typeface="+mj-cs"/>
            </a:endParaRPr>
          </a:p>
          <a:p>
            <a:r>
              <a:rPr lang="ru-RU" sz="3200" b="1" dirty="0">
                <a:solidFill>
                  <a:srgbClr val="FF9900"/>
                </a:solidFill>
                <a:latin typeface="Bookman Old Style" panose="02050604050505020204" pitchFamily="18" charset="0"/>
                <a:ea typeface="+mj-ea"/>
                <a:cs typeface="+mj-cs"/>
              </a:rPr>
              <a:t> </a:t>
            </a:r>
            <a:endParaRPr lang="en-US" sz="3200" b="1" dirty="0">
              <a:solidFill>
                <a:srgbClr val="FF9900"/>
              </a:solidFill>
              <a:latin typeface="Bookman Old Style" panose="02050604050505020204" pitchFamily="18" charset="0"/>
              <a:ea typeface="+mj-ea"/>
              <a:cs typeface="+mj-cs"/>
            </a:endParaRPr>
          </a:p>
        </p:txBody>
      </p:sp>
      <p:sp>
        <p:nvSpPr>
          <p:cNvPr id="2" name="Rectangle 1">
            <a:extLst>
              <a:ext uri="{FF2B5EF4-FFF2-40B4-BE49-F238E27FC236}">
                <a16:creationId xmlns:a16="http://schemas.microsoft.com/office/drawing/2014/main" id="{45ED7F66-230A-4B53-9BE7-FA300C3DBCA9}"/>
              </a:ext>
            </a:extLst>
          </p:cNvPr>
          <p:cNvSpPr/>
          <p:nvPr/>
        </p:nvSpPr>
        <p:spPr>
          <a:xfrm>
            <a:off x="1276350" y="1428750"/>
            <a:ext cx="10248900" cy="4324349"/>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40183336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fontScale="90000"/>
          </a:bodyPr>
          <a:lstStyle/>
          <a:p>
            <a:pPr algn="ctr"/>
            <a:r>
              <a:rPr lang="en-US" b="1" dirty="0">
                <a:solidFill>
                  <a:srgbClr val="FF9900"/>
                </a:solidFill>
                <a:latin typeface="Bookman Old Style" panose="02050604050505020204" pitchFamily="18" charset="0"/>
              </a:rPr>
              <a:t>The (Monnet)-Schuman Declaration </a:t>
            </a:r>
            <a:br>
              <a:rPr lang="ru-RU" b="1" dirty="0">
                <a:solidFill>
                  <a:srgbClr val="FF9900"/>
                </a:solidFill>
                <a:latin typeface="Bookman Old Style" panose="02050604050505020204" pitchFamily="18" charset="0"/>
              </a:rPr>
            </a:br>
            <a:r>
              <a:rPr lang="en-US" b="1" dirty="0">
                <a:solidFill>
                  <a:srgbClr val="FF9900"/>
                </a:solidFill>
                <a:latin typeface="Bookman Old Style" panose="02050604050505020204" pitchFamily="18" charset="0"/>
              </a:rPr>
              <a:t>9 May 1950 </a:t>
            </a:r>
            <a:r>
              <a:rPr lang="uk-UA" b="1" dirty="0">
                <a:solidFill>
                  <a:srgbClr val="FF9900"/>
                </a:solidFill>
                <a:latin typeface="Bookman Old Style" panose="02050604050505020204" pitchFamily="18" charset="0"/>
              </a:rPr>
              <a:t> </a:t>
            </a:r>
            <a:br>
              <a:rPr lang="uk-UA" b="1" dirty="0">
                <a:solidFill>
                  <a:srgbClr val="FF9900"/>
                </a:solidFill>
                <a:latin typeface="Bookman Old Style" panose="02050604050505020204" pitchFamily="18" charset="0"/>
              </a:rPr>
            </a:b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46364" y="1233055"/>
            <a:ext cx="11674186" cy="5259820"/>
          </a:xfrm>
        </p:spPr>
        <p:txBody>
          <a:bodyPr>
            <a:normAutofit/>
          </a:bodyPr>
          <a:lstStyle/>
          <a:p>
            <a:pPr marL="0" indent="0">
              <a:buNone/>
            </a:pPr>
            <a:r>
              <a:rPr lang="en-US" sz="4000" b="1" i="1" dirty="0">
                <a:solidFill>
                  <a:srgbClr val="FF9900"/>
                </a:solidFill>
                <a:latin typeface="Bookman Old Style" panose="02050604050505020204" pitchFamily="18" charset="0"/>
                <a:ea typeface="+mj-ea"/>
                <a:cs typeface="+mj-cs"/>
              </a:rPr>
              <a:t>The peace project for Europe:</a:t>
            </a:r>
          </a:p>
          <a:p>
            <a:pPr marL="0" indent="0">
              <a:buNone/>
            </a:pPr>
            <a:endParaRPr lang="en-US" sz="4000" b="1" i="1" dirty="0">
              <a:solidFill>
                <a:srgbClr val="FF9900"/>
              </a:solidFill>
              <a:latin typeface="Bookman Old Style" panose="02050604050505020204" pitchFamily="18" charset="0"/>
              <a:ea typeface="+mj-ea"/>
              <a:cs typeface="+mj-cs"/>
            </a:endParaRPr>
          </a:p>
          <a:p>
            <a:pPr marL="0" indent="0">
              <a:buNone/>
            </a:pPr>
            <a:r>
              <a:rPr lang="en-US" sz="4000" b="1" dirty="0">
                <a:solidFill>
                  <a:srgbClr val="FF9900"/>
                </a:solidFill>
                <a:latin typeface="Bookman Old Style" panose="02050604050505020204" pitchFamily="18" charset="0"/>
                <a:ea typeface="+mj-ea"/>
                <a:cs typeface="+mj-cs"/>
              </a:rPr>
              <a:t>"World peace cannot be safeguarded without the making of creative efforts proportionate to the dangers which threaten it."</a:t>
            </a:r>
          </a:p>
          <a:p>
            <a:pPr marL="0" indent="0">
              <a:buNone/>
            </a:pPr>
            <a:endParaRPr lang="ru-RU" dirty="0"/>
          </a:p>
        </p:txBody>
      </p:sp>
    </p:spTree>
    <p:extLst>
      <p:ext uri="{BB962C8B-B14F-4D97-AF65-F5344CB8AC3E}">
        <p14:creationId xmlns:p14="http://schemas.microsoft.com/office/powerpoint/2010/main" val="2431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fontScale="90000"/>
          </a:bodyPr>
          <a:lstStyle/>
          <a:p>
            <a:pPr algn="ctr"/>
            <a:r>
              <a:rPr lang="en-US" b="1" dirty="0">
                <a:solidFill>
                  <a:srgbClr val="FF9900"/>
                </a:solidFill>
                <a:latin typeface="Bookman Old Style" panose="02050604050505020204" pitchFamily="18" charset="0"/>
              </a:rPr>
              <a:t>The (Monnet)-Schuman Declaration </a:t>
            </a:r>
            <a:br>
              <a:rPr lang="ru-RU" b="1" dirty="0">
                <a:solidFill>
                  <a:srgbClr val="FF9900"/>
                </a:solidFill>
                <a:latin typeface="Bookman Old Style" panose="02050604050505020204" pitchFamily="18" charset="0"/>
              </a:rPr>
            </a:br>
            <a:r>
              <a:rPr lang="en-US" b="1" dirty="0">
                <a:solidFill>
                  <a:srgbClr val="FF9900"/>
                </a:solidFill>
                <a:latin typeface="Bookman Old Style" panose="02050604050505020204" pitchFamily="18" charset="0"/>
              </a:rPr>
              <a:t>9 May 1950 </a:t>
            </a:r>
            <a:r>
              <a:rPr lang="uk-UA" b="1" dirty="0">
                <a:solidFill>
                  <a:srgbClr val="FF9900"/>
                </a:solidFill>
                <a:latin typeface="Bookman Old Style" panose="02050604050505020204" pitchFamily="18" charset="0"/>
              </a:rPr>
              <a:t> </a:t>
            </a:r>
            <a:br>
              <a:rPr lang="uk-UA" b="1" dirty="0">
                <a:solidFill>
                  <a:srgbClr val="FF9900"/>
                </a:solidFill>
                <a:latin typeface="Bookman Old Style" panose="02050604050505020204" pitchFamily="18" charset="0"/>
              </a:rPr>
            </a:b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471054" y="1233055"/>
            <a:ext cx="11097491" cy="5259820"/>
          </a:xfrm>
        </p:spPr>
        <p:txBody>
          <a:bodyPr>
            <a:normAutofit/>
          </a:bodyPr>
          <a:lstStyle/>
          <a:p>
            <a:pPr marL="0" indent="0">
              <a:buNone/>
            </a:pPr>
            <a:endParaRPr lang="en-US" sz="4000" b="1" dirty="0">
              <a:solidFill>
                <a:srgbClr val="FF9900"/>
              </a:solidFill>
              <a:latin typeface="Bookman Old Style" panose="02050604050505020204" pitchFamily="18" charset="0"/>
              <a:ea typeface="+mj-ea"/>
              <a:cs typeface="+mj-cs"/>
            </a:endParaRPr>
          </a:p>
          <a:p>
            <a:pPr marL="0" indent="0">
              <a:buNone/>
            </a:pPr>
            <a:r>
              <a:rPr lang="en-US" sz="4000" b="1" dirty="0">
                <a:solidFill>
                  <a:srgbClr val="FF9900"/>
                </a:solidFill>
                <a:latin typeface="Bookman Old Style" panose="02050604050505020204" pitchFamily="18" charset="0"/>
                <a:ea typeface="+mj-ea"/>
                <a:cs typeface="+mj-cs"/>
              </a:rPr>
              <a:t>"Europe will not be made all at once, or according to a single plan. It will be built through concrete achievements which first create a de facto solidarity."</a:t>
            </a:r>
          </a:p>
          <a:p>
            <a:pPr marL="0" indent="0">
              <a:buNone/>
            </a:pPr>
            <a:endParaRPr lang="ru-RU" dirty="0"/>
          </a:p>
        </p:txBody>
      </p:sp>
    </p:spTree>
    <p:extLst>
      <p:ext uri="{BB962C8B-B14F-4D97-AF65-F5344CB8AC3E}">
        <p14:creationId xmlns:p14="http://schemas.microsoft.com/office/powerpoint/2010/main" val="46375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fontScale="90000"/>
          </a:bodyPr>
          <a:lstStyle/>
          <a:p>
            <a:pPr algn="ctr"/>
            <a:r>
              <a:rPr lang="en-US" b="1" dirty="0">
                <a:solidFill>
                  <a:srgbClr val="FF9900"/>
                </a:solidFill>
                <a:latin typeface="Bookman Old Style" panose="02050604050505020204" pitchFamily="18" charset="0"/>
              </a:rPr>
              <a:t>The (Monnet)-Schuman Declaration </a:t>
            </a:r>
            <a:br>
              <a:rPr lang="ru-RU" b="1" dirty="0">
                <a:solidFill>
                  <a:srgbClr val="FF9900"/>
                </a:solidFill>
                <a:latin typeface="Bookman Old Style" panose="02050604050505020204" pitchFamily="18" charset="0"/>
              </a:rPr>
            </a:br>
            <a:r>
              <a:rPr lang="en-US" sz="3600" b="1" dirty="0">
                <a:solidFill>
                  <a:srgbClr val="FF9900"/>
                </a:solidFill>
                <a:latin typeface="Bookman Old Style" panose="02050604050505020204" pitchFamily="18" charset="0"/>
              </a:rPr>
              <a:t>9 May 1950 </a:t>
            </a:r>
            <a:br>
              <a:rPr lang="uk-UA" b="1" dirty="0">
                <a:solidFill>
                  <a:srgbClr val="FF9900"/>
                </a:solidFill>
                <a:latin typeface="Bookman Old Style" panose="02050604050505020204" pitchFamily="18" charset="0"/>
              </a:rPr>
            </a:b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484908" y="1231900"/>
            <a:ext cx="11535641" cy="5260975"/>
          </a:xfrm>
        </p:spPr>
        <p:txBody>
          <a:bodyPr>
            <a:normAutofit/>
          </a:bodyPr>
          <a:lstStyle/>
          <a:p>
            <a:pPr marL="0" indent="0">
              <a:lnSpc>
                <a:spcPct val="120000"/>
              </a:lnSpc>
              <a:spcBef>
                <a:spcPts val="0"/>
              </a:spcBef>
              <a:buNone/>
            </a:pPr>
            <a:r>
              <a:rPr lang="en-US" sz="3800" b="1" dirty="0">
                <a:solidFill>
                  <a:srgbClr val="FF9900"/>
                </a:solidFill>
                <a:latin typeface="Bookman Old Style" panose="02050604050505020204" pitchFamily="18" charset="0"/>
                <a:ea typeface="+mj-ea"/>
                <a:cs typeface="+mj-cs"/>
              </a:rPr>
              <a:t>‘The French Gov. proposes that Franco-German production of coal and steel as a whole be placed under a common High Authority, within the framework of an organization open to the participation of the other countries of Europe’.</a:t>
            </a:r>
          </a:p>
          <a:p>
            <a:pPr marL="0" indent="0">
              <a:lnSpc>
                <a:spcPct val="120000"/>
              </a:lnSpc>
              <a:spcBef>
                <a:spcPts val="0"/>
              </a:spcBef>
              <a:buNone/>
            </a:pPr>
            <a:r>
              <a:rPr lang="en-US" sz="4700" b="1" dirty="0">
                <a:solidFill>
                  <a:srgbClr val="FF9900"/>
                </a:solidFill>
                <a:latin typeface="Bookman Old Style" panose="02050604050505020204" pitchFamily="18" charset="0"/>
                <a:ea typeface="+mj-ea"/>
                <a:cs typeface="+mj-cs"/>
              </a:rPr>
              <a:t> </a:t>
            </a:r>
            <a:endParaRPr lang="ru-RU" sz="4700" b="1" dirty="0">
              <a:solidFill>
                <a:srgbClr val="FF9900"/>
              </a:solidFill>
              <a:latin typeface="Bookman Old Style" panose="02050604050505020204" pitchFamily="18" charset="0"/>
              <a:ea typeface="+mj-ea"/>
              <a:cs typeface="+mj-cs"/>
            </a:endParaRPr>
          </a:p>
        </p:txBody>
      </p:sp>
    </p:spTree>
    <p:extLst>
      <p:ext uri="{BB962C8B-B14F-4D97-AF65-F5344CB8AC3E}">
        <p14:creationId xmlns:p14="http://schemas.microsoft.com/office/powerpoint/2010/main" val="914488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fontScale="90000"/>
          </a:bodyPr>
          <a:lstStyle/>
          <a:p>
            <a:pPr algn="ctr"/>
            <a:r>
              <a:rPr lang="en-US" b="1" dirty="0">
                <a:solidFill>
                  <a:srgbClr val="FF9900"/>
                </a:solidFill>
                <a:latin typeface="Bookman Old Style" panose="02050604050505020204" pitchFamily="18" charset="0"/>
              </a:rPr>
              <a:t>The (Monnet)-Schuman Declaration </a:t>
            </a:r>
            <a:br>
              <a:rPr lang="ru-RU" b="1" dirty="0">
                <a:solidFill>
                  <a:srgbClr val="FF9900"/>
                </a:solidFill>
                <a:latin typeface="Bookman Old Style" panose="02050604050505020204" pitchFamily="18" charset="0"/>
              </a:rPr>
            </a:br>
            <a:r>
              <a:rPr lang="en-US" sz="3600" b="1" dirty="0">
                <a:solidFill>
                  <a:srgbClr val="FF9900"/>
                </a:solidFill>
                <a:latin typeface="Bookman Old Style" panose="02050604050505020204" pitchFamily="18" charset="0"/>
              </a:rPr>
              <a:t>9 May 1950 </a:t>
            </a:r>
            <a:br>
              <a:rPr lang="uk-UA" b="1" dirty="0">
                <a:solidFill>
                  <a:srgbClr val="FF9900"/>
                </a:solidFill>
                <a:latin typeface="Bookman Old Style" panose="02050604050505020204" pitchFamily="18" charset="0"/>
              </a:rPr>
            </a:b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171450" y="1143000"/>
            <a:ext cx="11849099" cy="5349875"/>
          </a:xfrm>
        </p:spPr>
        <p:txBody>
          <a:bodyPr>
            <a:normAutofit/>
          </a:bodyPr>
          <a:lstStyle/>
          <a:p>
            <a:pPr marL="0" indent="0">
              <a:lnSpc>
                <a:spcPct val="120000"/>
              </a:lnSpc>
              <a:spcBef>
                <a:spcPts val="0"/>
              </a:spcBef>
              <a:buNone/>
            </a:pPr>
            <a:r>
              <a:rPr lang="en-US" sz="4700" b="1" dirty="0">
                <a:solidFill>
                  <a:srgbClr val="FF9900"/>
                </a:solidFill>
                <a:latin typeface="Bookman Old Style" panose="02050604050505020204" pitchFamily="18" charset="0"/>
                <a:ea typeface="+mj-ea"/>
                <a:cs typeface="+mj-cs"/>
              </a:rPr>
              <a:t> ‘</a:t>
            </a:r>
            <a:r>
              <a:rPr lang="en-US" sz="3000" b="1" dirty="0">
                <a:solidFill>
                  <a:srgbClr val="FF9900"/>
                </a:solidFill>
                <a:latin typeface="Bookman Old Style" panose="02050604050505020204" pitchFamily="18" charset="0"/>
                <a:ea typeface="+mj-ea"/>
                <a:cs typeface="+mj-cs"/>
              </a:rPr>
              <a:t>The pooling of coal and steel production should immediately provide for the setting up of common foundations for economic development as a first step in the federation of Europe, and will change the destinies of those regions which have long been devoted to the manufacture of munitions of war, of which they have been the most constant victims.’</a:t>
            </a:r>
            <a:endParaRPr lang="ru-RU" sz="3000" b="1" dirty="0">
              <a:solidFill>
                <a:srgbClr val="FF9900"/>
              </a:solidFill>
              <a:latin typeface="Bookman Old Style" panose="02050604050505020204" pitchFamily="18" charset="0"/>
              <a:ea typeface="+mj-ea"/>
              <a:cs typeface="+mj-cs"/>
            </a:endParaRPr>
          </a:p>
        </p:txBody>
      </p:sp>
    </p:spTree>
    <p:extLst>
      <p:ext uri="{BB962C8B-B14F-4D97-AF65-F5344CB8AC3E}">
        <p14:creationId xmlns:p14="http://schemas.microsoft.com/office/powerpoint/2010/main" val="1767982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The (Monnet)-Schuman Declaration </a:t>
            </a:r>
            <a:br>
              <a:rPr lang="ru-RU" b="1" dirty="0">
                <a:solidFill>
                  <a:srgbClr val="FF9900"/>
                </a:solidFill>
                <a:latin typeface="Bookman Old Style" panose="02050604050505020204" pitchFamily="18" charset="0"/>
              </a:rPr>
            </a:br>
            <a:r>
              <a:rPr lang="en-US" sz="2700" b="1" dirty="0">
                <a:solidFill>
                  <a:srgbClr val="FF9900"/>
                </a:solidFill>
                <a:latin typeface="Bookman Old Style" panose="02050604050505020204" pitchFamily="18" charset="0"/>
              </a:rPr>
              <a:t>9 May 1950 </a:t>
            </a:r>
            <a:r>
              <a:rPr lang="uk-UA" sz="2700" b="1" dirty="0">
                <a:solidFill>
                  <a:srgbClr val="FF9900"/>
                </a:solidFill>
                <a:latin typeface="Bookman Old Style" panose="02050604050505020204" pitchFamily="18" charset="0"/>
              </a:rPr>
              <a:t> </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171450" y="1346200"/>
            <a:ext cx="11849099" cy="5146675"/>
          </a:xfrm>
        </p:spPr>
        <p:txBody>
          <a:bodyPr>
            <a:normAutofit/>
          </a:bodyPr>
          <a:lstStyle/>
          <a:p>
            <a:pPr marL="0" indent="0">
              <a:lnSpc>
                <a:spcPct val="120000"/>
              </a:lnSpc>
              <a:spcBef>
                <a:spcPts val="0"/>
              </a:spcBef>
              <a:buNone/>
            </a:pPr>
            <a:r>
              <a:rPr lang="en-US" sz="4000" b="1" i="1" dirty="0">
                <a:solidFill>
                  <a:srgbClr val="FF9900"/>
                </a:solidFill>
                <a:latin typeface="Bookman Old Style" panose="02050604050505020204" pitchFamily="18" charset="0"/>
                <a:ea typeface="+mj-ea"/>
                <a:cs typeface="+mj-cs"/>
              </a:rPr>
              <a:t> </a:t>
            </a:r>
            <a:r>
              <a:rPr lang="en-US" sz="2600" b="1" dirty="0">
                <a:solidFill>
                  <a:srgbClr val="FF9900"/>
                </a:solidFill>
                <a:latin typeface="Bookman Old Style" panose="02050604050505020204" pitchFamily="18" charset="0"/>
                <a:ea typeface="+mj-ea"/>
                <a:cs typeface="+mj-cs"/>
              </a:rPr>
              <a:t>‘The solidarity in production thus established will make it plain that any war between France and Germany becomes not merely unthinkable, but materially impossible. The setting up of this powerful productive unit, open to all countries willing to take part and bound ultimately to provide all the member countries with the basic elements of industrial production on the same terms, will lay a true foundation for their economic unification.’</a:t>
            </a:r>
            <a:endParaRPr lang="ru-RU" sz="2600" b="1" dirty="0">
              <a:solidFill>
                <a:srgbClr val="FF9900"/>
              </a:solidFill>
              <a:latin typeface="Bookman Old Style" panose="02050604050505020204" pitchFamily="18" charset="0"/>
              <a:ea typeface="+mj-ea"/>
              <a:cs typeface="+mj-cs"/>
            </a:endParaRPr>
          </a:p>
        </p:txBody>
      </p:sp>
    </p:spTree>
    <p:extLst>
      <p:ext uri="{BB962C8B-B14F-4D97-AF65-F5344CB8AC3E}">
        <p14:creationId xmlns:p14="http://schemas.microsoft.com/office/powerpoint/2010/main" val="1154329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CF65387-C6F4-41BC-B956-D96A78610CA5}"/>
              </a:ext>
            </a:extLst>
          </p:cNvPr>
          <p:cNvSpPr>
            <a:spLocks noGrp="1" noChangeArrowheads="1"/>
          </p:cNvSpPr>
          <p:nvPr>
            <p:ph type="title"/>
          </p:nvPr>
        </p:nvSpPr>
        <p:spPr>
          <a:xfrm>
            <a:off x="145220" y="44452"/>
            <a:ext cx="12046779" cy="996096"/>
          </a:xfrm>
        </p:spPr>
        <p:txBody>
          <a:bodyPr>
            <a:normAutofit fontScale="90000"/>
          </a:bodyPr>
          <a:lstStyle/>
          <a:p>
            <a:pPr algn="ctr" eaLnBrk="1" hangingPunct="1">
              <a:defRPr/>
            </a:pPr>
            <a:r>
              <a:rPr lang="en-GB" altLang="en-US" sz="4000" b="1" dirty="0">
                <a:solidFill>
                  <a:srgbClr val="FF9900"/>
                </a:solidFill>
                <a:latin typeface="Bookman Old Style" panose="02050604050505020204" pitchFamily="18" charset="0"/>
              </a:rPr>
              <a:t>The End of the Cold War</a:t>
            </a:r>
            <a:br>
              <a:rPr lang="en-GB" altLang="en-US" sz="4000" b="1" dirty="0">
                <a:solidFill>
                  <a:srgbClr val="FF9900"/>
                </a:solidFill>
                <a:latin typeface="Bookman Old Style" panose="02050604050505020204" pitchFamily="18" charset="0"/>
              </a:rPr>
            </a:br>
            <a:r>
              <a:rPr lang="en-GB" altLang="en-US" sz="4000" b="1" dirty="0">
                <a:solidFill>
                  <a:srgbClr val="FF9900"/>
                </a:solidFill>
                <a:latin typeface="Bookman Old Style" panose="02050604050505020204" pitchFamily="18" charset="0"/>
              </a:rPr>
              <a:t>The big enlargement: </a:t>
            </a:r>
            <a:r>
              <a:rPr lang="nl-BE" altLang="en-US" sz="4000" b="1" dirty="0">
                <a:solidFill>
                  <a:srgbClr val="FF9900"/>
                </a:solidFill>
                <a:latin typeface="Bookman Old Style" panose="02050604050505020204" pitchFamily="18" charset="0"/>
              </a:rPr>
              <a:t>uniting east and west</a:t>
            </a:r>
            <a:endParaRPr lang="en-US" altLang="en-US" sz="4000" b="1" dirty="0">
              <a:solidFill>
                <a:srgbClr val="FF9900"/>
              </a:solidFill>
              <a:latin typeface="Bookman Old Style" panose="02050604050505020204" pitchFamily="18" charset="0"/>
            </a:endParaRPr>
          </a:p>
        </p:txBody>
      </p:sp>
      <p:sp>
        <p:nvSpPr>
          <p:cNvPr id="4099" name="Text Box 20">
            <a:extLst>
              <a:ext uri="{FF2B5EF4-FFF2-40B4-BE49-F238E27FC236}">
                <a16:creationId xmlns:a16="http://schemas.microsoft.com/office/drawing/2014/main" id="{2905195A-6489-47EF-9660-AAB98D4176F9}"/>
              </a:ext>
            </a:extLst>
          </p:cNvPr>
          <p:cNvSpPr txBox="1">
            <a:spLocks noChangeArrowheads="1"/>
          </p:cNvSpPr>
          <p:nvPr/>
        </p:nvSpPr>
        <p:spPr bwMode="auto">
          <a:xfrm>
            <a:off x="3493103" y="1338425"/>
            <a:ext cx="83345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FF9900"/>
                </a:solidFill>
                <a:latin typeface="Bookman Old Style" panose="02050604050505020204" pitchFamily="18" charset="0"/>
              </a:rPr>
              <a:t>Fall of Berlin Wall; EU economic help begins to the post-socialist countries: </a:t>
            </a:r>
            <a:r>
              <a:rPr lang="en-GB" altLang="en-US" sz="1800" dirty="0" err="1">
                <a:solidFill>
                  <a:srgbClr val="FF9900"/>
                </a:solidFill>
                <a:latin typeface="Bookman Old Style" panose="02050604050505020204" pitchFamily="18" charset="0"/>
              </a:rPr>
              <a:t>Phare</a:t>
            </a:r>
            <a:r>
              <a:rPr lang="en-GB" altLang="en-US" sz="1800" dirty="0">
                <a:solidFill>
                  <a:srgbClr val="FF9900"/>
                </a:solidFill>
                <a:latin typeface="Bookman Old Style" panose="02050604050505020204" pitchFamily="18" charset="0"/>
              </a:rPr>
              <a:t> programme</a:t>
            </a:r>
            <a:endParaRPr lang="fr-FR" altLang="en-US" sz="1800" dirty="0">
              <a:solidFill>
                <a:srgbClr val="FF9900"/>
              </a:solidFill>
              <a:latin typeface="Bookman Old Style" panose="02050604050505020204" pitchFamily="18" charset="0"/>
            </a:endParaRPr>
          </a:p>
        </p:txBody>
      </p:sp>
      <p:sp>
        <p:nvSpPr>
          <p:cNvPr id="4100" name="Text Box 22">
            <a:extLst>
              <a:ext uri="{FF2B5EF4-FFF2-40B4-BE49-F238E27FC236}">
                <a16:creationId xmlns:a16="http://schemas.microsoft.com/office/drawing/2014/main" id="{B94886A3-9CE0-427F-9844-9F4839D525BD}"/>
              </a:ext>
            </a:extLst>
          </p:cNvPr>
          <p:cNvSpPr txBox="1">
            <a:spLocks noChangeArrowheads="1"/>
          </p:cNvSpPr>
          <p:nvPr/>
        </p:nvSpPr>
        <p:spPr bwMode="auto">
          <a:xfrm>
            <a:off x="3493103" y="2198782"/>
            <a:ext cx="85779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FF9900"/>
                </a:solidFill>
                <a:latin typeface="Bookman Old Style" panose="02050604050505020204" pitchFamily="18" charset="0"/>
              </a:rPr>
              <a:t>Criteria set for a country to join the EU: • democracy and rule of law; • functioning market economy;• ability to implement EU laws </a:t>
            </a:r>
            <a:endParaRPr lang="fr-FR" altLang="en-US" sz="1800" dirty="0">
              <a:solidFill>
                <a:srgbClr val="FF9900"/>
              </a:solidFill>
              <a:latin typeface="Bookman Old Style" panose="02050604050505020204" pitchFamily="18" charset="0"/>
            </a:endParaRPr>
          </a:p>
        </p:txBody>
      </p:sp>
      <p:sp>
        <p:nvSpPr>
          <p:cNvPr id="4101" name="Text Box 24">
            <a:extLst>
              <a:ext uri="{FF2B5EF4-FFF2-40B4-BE49-F238E27FC236}">
                <a16:creationId xmlns:a16="http://schemas.microsoft.com/office/drawing/2014/main" id="{06440C45-AAFB-42A9-874A-BFDC34B00B84}"/>
              </a:ext>
            </a:extLst>
          </p:cNvPr>
          <p:cNvSpPr txBox="1">
            <a:spLocks noChangeArrowheads="1"/>
          </p:cNvSpPr>
          <p:nvPr/>
        </p:nvSpPr>
        <p:spPr bwMode="auto">
          <a:xfrm>
            <a:off x="3545846" y="3126344"/>
            <a:ext cx="6905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solidFill>
                  <a:srgbClr val="FF9900"/>
                </a:solidFill>
                <a:latin typeface="Bookman Old Style" panose="02050604050505020204" pitchFamily="18" charset="0"/>
              </a:rPr>
              <a:t>Formal negotiations on enlargement begin</a:t>
            </a:r>
            <a:endParaRPr lang="fr-FR" altLang="en-US" sz="1800" dirty="0">
              <a:solidFill>
                <a:srgbClr val="FF9900"/>
              </a:solidFill>
              <a:latin typeface="Bookman Old Style" panose="02050604050505020204" pitchFamily="18" charset="0"/>
            </a:endParaRPr>
          </a:p>
        </p:txBody>
      </p:sp>
      <p:sp>
        <p:nvSpPr>
          <p:cNvPr id="4102" name="Text Box 26">
            <a:extLst>
              <a:ext uri="{FF2B5EF4-FFF2-40B4-BE49-F238E27FC236}">
                <a16:creationId xmlns:a16="http://schemas.microsoft.com/office/drawing/2014/main" id="{55DE4E93-62FA-4DB2-A6F2-62A9C340E01F}"/>
              </a:ext>
            </a:extLst>
          </p:cNvPr>
          <p:cNvSpPr txBox="1">
            <a:spLocks noChangeArrowheads="1"/>
          </p:cNvSpPr>
          <p:nvPr/>
        </p:nvSpPr>
        <p:spPr bwMode="auto">
          <a:xfrm>
            <a:off x="3575049" y="3773080"/>
            <a:ext cx="8471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solidFill>
                  <a:srgbClr val="FF9900"/>
                </a:solidFill>
                <a:latin typeface="Bookman Old Style" panose="02050604050505020204" pitchFamily="18" charset="0"/>
              </a:rPr>
              <a:t>Copenhagen</a:t>
            </a:r>
            <a:r>
              <a:rPr lang="en-GB" altLang="en-US" dirty="0">
                <a:solidFill>
                  <a:srgbClr val="595959"/>
                </a:solidFill>
              </a:rPr>
              <a:t> </a:t>
            </a:r>
            <a:r>
              <a:rPr lang="en-GB" altLang="en-US" sz="1800" dirty="0">
                <a:solidFill>
                  <a:srgbClr val="FF9900"/>
                </a:solidFill>
                <a:latin typeface="Bookman Old Style" panose="02050604050505020204" pitchFamily="18" charset="0"/>
              </a:rPr>
              <a:t>summit agrees to a big enlargement of 10 new countries</a:t>
            </a:r>
            <a:endParaRPr lang="fr-FR" altLang="en-US" sz="1800" dirty="0">
              <a:solidFill>
                <a:srgbClr val="FF9900"/>
              </a:solidFill>
              <a:latin typeface="Bookman Old Style" panose="02050604050505020204" pitchFamily="18" charset="0"/>
            </a:endParaRPr>
          </a:p>
        </p:txBody>
      </p:sp>
      <p:sp>
        <p:nvSpPr>
          <p:cNvPr id="4103" name="Text Box 28">
            <a:extLst>
              <a:ext uri="{FF2B5EF4-FFF2-40B4-BE49-F238E27FC236}">
                <a16:creationId xmlns:a16="http://schemas.microsoft.com/office/drawing/2014/main" id="{DB0261EE-B1AB-4B5A-9B86-8C743E091F9E}"/>
              </a:ext>
            </a:extLst>
          </p:cNvPr>
          <p:cNvSpPr txBox="1">
            <a:spLocks noChangeArrowheads="1"/>
          </p:cNvSpPr>
          <p:nvPr/>
        </p:nvSpPr>
        <p:spPr bwMode="auto">
          <a:xfrm>
            <a:off x="3575050" y="4465276"/>
            <a:ext cx="82525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solidFill>
                  <a:srgbClr val="FF9900"/>
                </a:solidFill>
                <a:latin typeface="Bookman Old Style" panose="02050604050505020204" pitchFamily="18" charset="0"/>
              </a:rPr>
              <a:t>Ten new EU members: Cyprus, Czech Republic, Estonia, Hungary, Latvia, Lithuania, Malta, Poland, Slovakia, Slovenia</a:t>
            </a:r>
            <a:endParaRPr lang="fr-FR" altLang="en-US" sz="1800" dirty="0">
              <a:solidFill>
                <a:srgbClr val="FF9900"/>
              </a:solidFill>
              <a:latin typeface="Bookman Old Style" panose="02050604050505020204" pitchFamily="18" charset="0"/>
            </a:endParaRPr>
          </a:p>
        </p:txBody>
      </p:sp>
      <p:sp>
        <p:nvSpPr>
          <p:cNvPr id="4104" name="Text Box 19">
            <a:extLst>
              <a:ext uri="{FF2B5EF4-FFF2-40B4-BE49-F238E27FC236}">
                <a16:creationId xmlns:a16="http://schemas.microsoft.com/office/drawing/2014/main" id="{918E8024-7255-4DB5-88C9-F23CD1CE76AB}"/>
              </a:ext>
            </a:extLst>
          </p:cNvPr>
          <p:cNvSpPr txBox="1">
            <a:spLocks noChangeArrowheads="1"/>
          </p:cNvSpPr>
          <p:nvPr/>
        </p:nvSpPr>
        <p:spPr bwMode="auto">
          <a:xfrm>
            <a:off x="2530854" y="1336617"/>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1989</a:t>
            </a:r>
            <a:endParaRPr lang="en-US" altLang="en-US" sz="1800" b="0" dirty="0">
              <a:solidFill>
                <a:srgbClr val="359AC2"/>
              </a:solidFill>
            </a:endParaRPr>
          </a:p>
        </p:txBody>
      </p:sp>
      <p:sp>
        <p:nvSpPr>
          <p:cNvPr id="4105" name="Text Box 21">
            <a:extLst>
              <a:ext uri="{FF2B5EF4-FFF2-40B4-BE49-F238E27FC236}">
                <a16:creationId xmlns:a16="http://schemas.microsoft.com/office/drawing/2014/main" id="{53F1079E-E3C1-421D-A03E-053B26811A39}"/>
              </a:ext>
            </a:extLst>
          </p:cNvPr>
          <p:cNvSpPr txBox="1">
            <a:spLocks noChangeArrowheads="1"/>
          </p:cNvSpPr>
          <p:nvPr/>
        </p:nvSpPr>
        <p:spPr bwMode="auto">
          <a:xfrm>
            <a:off x="2518734" y="2332229"/>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1992</a:t>
            </a:r>
            <a:endParaRPr lang="en-US" altLang="en-US" sz="1800" b="0" dirty="0">
              <a:solidFill>
                <a:srgbClr val="359AC2"/>
              </a:solidFill>
            </a:endParaRPr>
          </a:p>
        </p:txBody>
      </p:sp>
      <p:sp>
        <p:nvSpPr>
          <p:cNvPr id="4106" name="Text Box 23">
            <a:extLst>
              <a:ext uri="{FF2B5EF4-FFF2-40B4-BE49-F238E27FC236}">
                <a16:creationId xmlns:a16="http://schemas.microsoft.com/office/drawing/2014/main" id="{6D012C60-97C6-4290-817F-97651E552962}"/>
              </a:ext>
            </a:extLst>
          </p:cNvPr>
          <p:cNvSpPr txBox="1">
            <a:spLocks noChangeArrowheads="1"/>
          </p:cNvSpPr>
          <p:nvPr/>
        </p:nvSpPr>
        <p:spPr bwMode="auto">
          <a:xfrm>
            <a:off x="2518734" y="3184423"/>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1998</a:t>
            </a:r>
            <a:endParaRPr lang="en-US" altLang="en-US" sz="1800" b="0" dirty="0">
              <a:solidFill>
                <a:srgbClr val="359AC2"/>
              </a:solidFill>
            </a:endParaRPr>
          </a:p>
        </p:txBody>
      </p:sp>
      <p:sp>
        <p:nvSpPr>
          <p:cNvPr id="4107" name="Text Box 25">
            <a:extLst>
              <a:ext uri="{FF2B5EF4-FFF2-40B4-BE49-F238E27FC236}">
                <a16:creationId xmlns:a16="http://schemas.microsoft.com/office/drawing/2014/main" id="{64BBD5D0-C4FC-4954-9F48-8CC5DBE5FE9B}"/>
              </a:ext>
            </a:extLst>
          </p:cNvPr>
          <p:cNvSpPr txBox="1">
            <a:spLocks noChangeArrowheads="1"/>
          </p:cNvSpPr>
          <p:nvPr/>
        </p:nvSpPr>
        <p:spPr bwMode="auto">
          <a:xfrm>
            <a:off x="2547938" y="3789363"/>
            <a:ext cx="1027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2002</a:t>
            </a:r>
            <a:endParaRPr lang="en-US" altLang="en-US" sz="1800" b="0" dirty="0">
              <a:solidFill>
                <a:srgbClr val="359AC2"/>
              </a:solidFill>
            </a:endParaRPr>
          </a:p>
        </p:txBody>
      </p:sp>
      <p:sp>
        <p:nvSpPr>
          <p:cNvPr id="4108" name="Text Box 27">
            <a:extLst>
              <a:ext uri="{FF2B5EF4-FFF2-40B4-BE49-F238E27FC236}">
                <a16:creationId xmlns:a16="http://schemas.microsoft.com/office/drawing/2014/main" id="{E91808C1-0439-4D1E-8076-0BA2681832F6}"/>
              </a:ext>
            </a:extLst>
          </p:cNvPr>
          <p:cNvSpPr txBox="1">
            <a:spLocks noChangeArrowheads="1"/>
          </p:cNvSpPr>
          <p:nvPr/>
        </p:nvSpPr>
        <p:spPr bwMode="auto">
          <a:xfrm>
            <a:off x="2536031" y="4450836"/>
            <a:ext cx="105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2004</a:t>
            </a:r>
          </a:p>
        </p:txBody>
      </p:sp>
      <p:sp>
        <p:nvSpPr>
          <p:cNvPr id="4109" name="Text Box 29">
            <a:extLst>
              <a:ext uri="{FF2B5EF4-FFF2-40B4-BE49-F238E27FC236}">
                <a16:creationId xmlns:a16="http://schemas.microsoft.com/office/drawing/2014/main" id="{48CF0743-5F38-4DE6-98B4-5C68DFB9B8E5}"/>
              </a:ext>
            </a:extLst>
          </p:cNvPr>
          <p:cNvSpPr txBox="1">
            <a:spLocks noChangeArrowheads="1"/>
          </p:cNvSpPr>
          <p:nvPr/>
        </p:nvSpPr>
        <p:spPr bwMode="auto">
          <a:xfrm>
            <a:off x="2547937" y="5231387"/>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2007</a:t>
            </a:r>
            <a:endParaRPr lang="en-US" altLang="en-US" sz="1800" b="0" dirty="0">
              <a:solidFill>
                <a:srgbClr val="359AC2"/>
              </a:solidFill>
            </a:endParaRPr>
          </a:p>
        </p:txBody>
      </p:sp>
      <p:sp>
        <p:nvSpPr>
          <p:cNvPr id="4110" name="Text Box 30">
            <a:extLst>
              <a:ext uri="{FF2B5EF4-FFF2-40B4-BE49-F238E27FC236}">
                <a16:creationId xmlns:a16="http://schemas.microsoft.com/office/drawing/2014/main" id="{5EF3BC4A-229D-4297-9589-5C299A7CC767}"/>
              </a:ext>
            </a:extLst>
          </p:cNvPr>
          <p:cNvSpPr txBox="1">
            <a:spLocks noChangeArrowheads="1"/>
          </p:cNvSpPr>
          <p:nvPr/>
        </p:nvSpPr>
        <p:spPr bwMode="auto">
          <a:xfrm>
            <a:off x="3586956" y="5270774"/>
            <a:ext cx="6736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FF9900"/>
                </a:solidFill>
                <a:latin typeface="Bookman Old Style" panose="02050604050505020204" pitchFamily="18" charset="0"/>
              </a:rPr>
              <a:t>Bulgaria and Romania</a:t>
            </a:r>
          </a:p>
        </p:txBody>
      </p:sp>
      <p:sp>
        <p:nvSpPr>
          <p:cNvPr id="4111" name="Text Box 29">
            <a:extLst>
              <a:ext uri="{FF2B5EF4-FFF2-40B4-BE49-F238E27FC236}">
                <a16:creationId xmlns:a16="http://schemas.microsoft.com/office/drawing/2014/main" id="{3BBC9FC8-55AB-4DED-B724-095991270046}"/>
              </a:ext>
            </a:extLst>
          </p:cNvPr>
          <p:cNvSpPr txBox="1">
            <a:spLocks noChangeArrowheads="1"/>
          </p:cNvSpPr>
          <p:nvPr/>
        </p:nvSpPr>
        <p:spPr bwMode="auto">
          <a:xfrm rot="10800000" flipV="1">
            <a:off x="2535236" y="5755589"/>
            <a:ext cx="1039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2013</a:t>
            </a:r>
            <a:endParaRPr lang="en-US" altLang="en-US" sz="1800" b="0" dirty="0">
              <a:solidFill>
                <a:srgbClr val="359AC2"/>
              </a:solidFill>
            </a:endParaRPr>
          </a:p>
        </p:txBody>
      </p:sp>
      <p:sp>
        <p:nvSpPr>
          <p:cNvPr id="4112" name="Text Box 30">
            <a:extLst>
              <a:ext uri="{FF2B5EF4-FFF2-40B4-BE49-F238E27FC236}">
                <a16:creationId xmlns:a16="http://schemas.microsoft.com/office/drawing/2014/main" id="{597257E8-0940-413C-8585-F77E966CA41B}"/>
              </a:ext>
            </a:extLst>
          </p:cNvPr>
          <p:cNvSpPr txBox="1">
            <a:spLocks noChangeArrowheads="1"/>
          </p:cNvSpPr>
          <p:nvPr/>
        </p:nvSpPr>
        <p:spPr bwMode="auto">
          <a:xfrm>
            <a:off x="3620754" y="5755589"/>
            <a:ext cx="3433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solidFill>
                  <a:srgbClr val="FF9900"/>
                </a:solidFill>
                <a:latin typeface="Bookman Old Style" panose="02050604050505020204" pitchFamily="18" charset="0"/>
              </a:rPr>
              <a:t>Croatia joins on 1 July</a:t>
            </a:r>
          </a:p>
        </p:txBody>
      </p:sp>
      <p:pic>
        <p:nvPicPr>
          <p:cNvPr id="4113" name="Picture 1">
            <a:extLst>
              <a:ext uri="{FF2B5EF4-FFF2-40B4-BE49-F238E27FC236}">
                <a16:creationId xmlns:a16="http://schemas.microsoft.com/office/drawing/2014/main" id="{1D1289E0-AA2B-4BBA-A869-881B44690E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81" y="1050132"/>
            <a:ext cx="23685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7">
            <a:extLst>
              <a:ext uri="{FF2B5EF4-FFF2-40B4-BE49-F238E27FC236}">
                <a16:creationId xmlns:a16="http://schemas.microsoft.com/office/drawing/2014/main" id="{655BBDC0-C2E8-423F-BE9C-19056A117C64}"/>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889419" y="5276389"/>
            <a:ext cx="5181600" cy="1480080"/>
          </a:xfrm>
          <a:prstGeom prst="rect">
            <a:avLst/>
          </a:prstGeom>
          <a:pattFill prst="pct5">
            <a:fgClr>
              <a:srgbClr val="FF9900"/>
            </a:fgClr>
            <a:bgClr>
              <a:schemeClr val="bg1"/>
            </a:bgClr>
          </a:patt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54F4-C762-4B4D-9593-FDF27D46D813}"/>
              </a:ext>
            </a:extLst>
          </p:cNvPr>
          <p:cNvSpPr>
            <a:spLocks noGrp="1"/>
          </p:cNvSpPr>
          <p:nvPr>
            <p:ph type="ctrTitle"/>
          </p:nvPr>
        </p:nvSpPr>
        <p:spPr>
          <a:xfrm>
            <a:off x="1596571" y="478302"/>
            <a:ext cx="9603545" cy="1262575"/>
          </a:xfrm>
        </p:spPr>
        <p:txBody>
          <a:bodyPr>
            <a:noAutofit/>
          </a:bodyPr>
          <a:lstStyle/>
          <a:p>
            <a:r>
              <a:rPr lang="en-US" sz="4400" b="1" dirty="0">
                <a:solidFill>
                  <a:srgbClr val="FF9900"/>
                </a:solidFill>
                <a:latin typeface="Bookman Old Style" panose="02050604050505020204" pitchFamily="18" charset="0"/>
              </a:rPr>
              <a:t>The Foreign Policy of the European Union</a:t>
            </a:r>
            <a:endParaRPr lang="uk-UA" sz="4400" b="1" dirty="0">
              <a:solidFill>
                <a:srgbClr val="FF9900"/>
              </a:solidFill>
              <a:latin typeface="Bookman Old Style" panose="02050604050505020204" pitchFamily="18" charset="0"/>
            </a:endParaRPr>
          </a:p>
        </p:txBody>
      </p:sp>
      <p:sp>
        <p:nvSpPr>
          <p:cNvPr id="3" name="Subtitle 2">
            <a:extLst>
              <a:ext uri="{FF2B5EF4-FFF2-40B4-BE49-F238E27FC236}">
                <a16:creationId xmlns:a16="http://schemas.microsoft.com/office/drawing/2014/main" id="{B6003DC3-25C8-4F81-8AB8-3F2200F3B746}"/>
              </a:ext>
            </a:extLst>
          </p:cNvPr>
          <p:cNvSpPr>
            <a:spLocks noGrp="1"/>
          </p:cNvSpPr>
          <p:nvPr>
            <p:ph type="subTitle" idx="1"/>
          </p:nvPr>
        </p:nvSpPr>
        <p:spPr>
          <a:xfrm>
            <a:off x="158496" y="2152357"/>
            <a:ext cx="11875008" cy="4227341"/>
          </a:xfrm>
        </p:spPr>
        <p:txBody>
          <a:bodyPr>
            <a:normAutofit/>
          </a:bodyPr>
          <a:lstStyle/>
          <a:p>
            <a:endParaRPr lang="uk-UA" sz="4000" b="1" dirty="0">
              <a:solidFill>
                <a:srgbClr val="FF9900"/>
              </a:solidFill>
              <a:latin typeface="Bookman Old Style" panose="02050604050505020204" pitchFamily="18" charset="0"/>
              <a:ea typeface="+mj-ea"/>
              <a:cs typeface="+mj-cs"/>
            </a:endParaRPr>
          </a:p>
          <a:p>
            <a:r>
              <a:rPr lang="en-US" sz="4000" b="1" dirty="0">
                <a:solidFill>
                  <a:srgbClr val="FF9900"/>
                </a:solidFill>
                <a:latin typeface="Bookman Old Style" panose="02050604050505020204" pitchFamily="18" charset="0"/>
                <a:ea typeface="+mj-ea"/>
                <a:cs typeface="+mj-cs"/>
              </a:rPr>
              <a:t>The Actors and Procedures of EU Foreign Policy</a:t>
            </a:r>
            <a:endParaRPr lang="uk-UA" sz="4000" b="1" dirty="0">
              <a:solidFill>
                <a:srgbClr val="FF9900"/>
              </a:solidFill>
              <a:latin typeface="Bookman Old Style" panose="02050604050505020204" pitchFamily="18" charset="0"/>
              <a:ea typeface="+mj-ea"/>
              <a:cs typeface="+mj-cs"/>
            </a:endParaRPr>
          </a:p>
        </p:txBody>
      </p:sp>
      <p:pic>
        <p:nvPicPr>
          <p:cNvPr id="6" name="Picture 5">
            <a:extLst>
              <a:ext uri="{FF2B5EF4-FFF2-40B4-BE49-F238E27FC236}">
                <a16:creationId xmlns:a16="http://schemas.microsoft.com/office/drawing/2014/main" id="{B5625192-1D81-45B1-BF84-1B90267A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366" y="5278199"/>
            <a:ext cx="4420138" cy="1262575"/>
          </a:xfrm>
          <a:prstGeom prst="rect">
            <a:avLst/>
          </a:prstGeom>
        </p:spPr>
      </p:pic>
    </p:spTree>
    <p:extLst>
      <p:ext uri="{BB962C8B-B14F-4D97-AF65-F5344CB8AC3E}">
        <p14:creationId xmlns:p14="http://schemas.microsoft.com/office/powerpoint/2010/main" val="1134273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3ED23642-4720-484C-ACB1-FA02F3C79001}"/>
              </a:ext>
            </a:extLst>
          </p:cNvPr>
          <p:cNvSpPr>
            <a:spLocks noGrp="1"/>
          </p:cNvSpPr>
          <p:nvPr>
            <p:ph type="title"/>
          </p:nvPr>
        </p:nvSpPr>
        <p:spPr>
          <a:xfrm>
            <a:off x="140677" y="98474"/>
            <a:ext cx="11879873" cy="739726"/>
          </a:xfrm>
        </p:spPr>
        <p:txBody>
          <a:bodyPr>
            <a:normAutofit/>
          </a:bodyPr>
          <a:lstStyle/>
          <a:p>
            <a:pPr algn="ctr" eaLnBrk="1" hangingPunct="1"/>
            <a:r>
              <a:rPr lang="en-GB" altLang="en-US" sz="4000" b="1" dirty="0">
                <a:solidFill>
                  <a:srgbClr val="FF9900"/>
                </a:solidFill>
                <a:latin typeface="Bookman Old Style" panose="02050604050505020204" pitchFamily="18" charset="0"/>
              </a:rPr>
              <a:t>Enlargement: from six to 28 countries</a:t>
            </a:r>
            <a:endParaRPr lang="nl-BE" altLang="en-US" sz="4000" b="1" dirty="0">
              <a:solidFill>
                <a:srgbClr val="FF9900"/>
              </a:solidFill>
              <a:latin typeface="Bookman Old Style" panose="02050604050505020204" pitchFamily="18" charset="0"/>
            </a:endParaRPr>
          </a:p>
        </p:txBody>
      </p:sp>
      <p:pic>
        <p:nvPicPr>
          <p:cNvPr id="4099" name="Picture 1">
            <a:extLst>
              <a:ext uri="{FF2B5EF4-FFF2-40B4-BE49-F238E27FC236}">
                <a16:creationId xmlns:a16="http://schemas.microsoft.com/office/drawing/2014/main" id="{CFF56AE1-A487-40FD-82E5-134DCD1EC6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638" y="838200"/>
            <a:ext cx="51339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7">
            <a:extLst>
              <a:ext uri="{FF2B5EF4-FFF2-40B4-BE49-F238E27FC236}">
                <a16:creationId xmlns:a16="http://schemas.microsoft.com/office/drawing/2014/main" id="{6ACA764B-D7AD-4003-A11F-71D90B673C4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2823A76-885B-43F4-81B2-CC3EB238E028}"/>
              </a:ext>
            </a:extLst>
          </p:cNvPr>
          <p:cNvSpPr>
            <a:spLocks noGrp="1" noChangeArrowheads="1"/>
          </p:cNvSpPr>
          <p:nvPr>
            <p:ph type="title"/>
          </p:nvPr>
        </p:nvSpPr>
        <p:spPr>
          <a:xfrm>
            <a:off x="101600" y="469900"/>
            <a:ext cx="12090399" cy="787400"/>
          </a:xfrm>
        </p:spPr>
        <p:txBody>
          <a:bodyPr>
            <a:normAutofit fontScale="90000"/>
          </a:bodyPr>
          <a:lstStyle/>
          <a:p>
            <a:pPr algn="ctr" eaLnBrk="1" hangingPunct="1">
              <a:defRPr/>
            </a:pPr>
            <a:r>
              <a:rPr lang="en-IE" altLang="nl-BE" b="1" dirty="0">
                <a:solidFill>
                  <a:srgbClr val="FF9900"/>
                </a:solidFill>
                <a:latin typeface="Bookman Old Style" panose="02050604050505020204" pitchFamily="18" charset="0"/>
              </a:rPr>
              <a:t>Candidate countries and potential candidates</a:t>
            </a:r>
            <a:endParaRPr lang="en-US" altLang="nl-BE" b="1" dirty="0">
              <a:solidFill>
                <a:srgbClr val="FF9900"/>
              </a:solidFill>
              <a:latin typeface="Bookman Old Style" panose="02050604050505020204" pitchFamily="18" charset="0"/>
            </a:endParaRPr>
          </a:p>
        </p:txBody>
      </p:sp>
      <p:graphicFrame>
        <p:nvGraphicFramePr>
          <p:cNvPr id="59" name="Table 58">
            <a:extLst>
              <a:ext uri="{FF2B5EF4-FFF2-40B4-BE49-F238E27FC236}">
                <a16:creationId xmlns:a16="http://schemas.microsoft.com/office/drawing/2014/main" id="{22600783-D9F3-4E67-B287-488F691ADFA7}"/>
              </a:ext>
            </a:extLst>
          </p:cNvPr>
          <p:cNvGraphicFramePr>
            <a:graphicFrameLocks noGrp="1"/>
          </p:cNvGraphicFramePr>
          <p:nvPr/>
        </p:nvGraphicFramePr>
        <p:xfrm>
          <a:off x="682171" y="1596571"/>
          <a:ext cx="10668000" cy="4791531"/>
        </p:xfrm>
        <a:graphic>
          <a:graphicData uri="http://schemas.openxmlformats.org/drawingml/2006/table">
            <a:tbl>
              <a:tblPr firstRow="1">
                <a:tableStyleId>{5C22544A-7EE6-4342-B048-85BDC9FD1C3A}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788387">
                <a:tc>
                  <a:txBody>
                    <a:bodyPr/>
                    <a:lstStyle/>
                    <a:p>
                      <a:pPr algn="ctr"/>
                      <a:r>
                        <a:rPr lang="en-US" sz="1200" b="0" kern="1200" dirty="0">
                          <a:solidFill>
                            <a:schemeClr val="tx1">
                              <a:lumMod val="65000"/>
                              <a:lumOff val="35000"/>
                            </a:schemeClr>
                          </a:solidFill>
                          <a:latin typeface="Verdana" panose="020B0604030504040204" pitchFamily="34" charset="0"/>
                          <a:ea typeface="+mn-ea"/>
                          <a:cs typeface="+mn-cs"/>
                        </a:rPr>
                        <a:t>Country</a:t>
                      </a:r>
                    </a:p>
                  </a:txBody>
                  <a:tcPr marL="91431" marR="91431" marT="45698" marB="45698" anchor="ctr"/>
                </a:tc>
                <a:tc>
                  <a:txBody>
                    <a:bodyPr/>
                    <a:lstStyle/>
                    <a:p>
                      <a:pPr algn="ctr"/>
                      <a:r>
                        <a:rPr lang="en-US" sz="1200" b="0" kern="1200" dirty="0">
                          <a:solidFill>
                            <a:schemeClr val="tx1">
                              <a:lumMod val="65000"/>
                              <a:lumOff val="35000"/>
                            </a:schemeClr>
                          </a:solidFill>
                          <a:latin typeface="Verdana" panose="020B0604030504040204" pitchFamily="34" charset="0"/>
                          <a:ea typeface="+mn-ea"/>
                          <a:cs typeface="+mn-cs"/>
                        </a:rPr>
                        <a:t>Area</a:t>
                      </a:r>
                    </a:p>
                    <a:p>
                      <a:pPr algn="ctr"/>
                      <a:r>
                        <a:rPr lang="en-US" sz="1200" b="0" kern="1200" dirty="0">
                          <a:solidFill>
                            <a:schemeClr val="tx1">
                              <a:lumMod val="65000"/>
                              <a:lumOff val="35000"/>
                            </a:schemeClr>
                          </a:solidFill>
                          <a:latin typeface="Verdana" panose="020B0604030504040204" pitchFamily="34" charset="0"/>
                          <a:ea typeface="+mn-ea"/>
                          <a:cs typeface="+mn-cs"/>
                        </a:rPr>
                        <a:t>(x 1000 km²)</a:t>
                      </a:r>
                    </a:p>
                  </a:txBody>
                  <a:tcPr marL="91431" marR="91431" marT="45698" marB="45698" anchor="ctr"/>
                </a:tc>
                <a:tc>
                  <a:txBody>
                    <a:bodyPr/>
                    <a:lstStyle/>
                    <a:p>
                      <a:pPr marL="0" algn="ctr" defTabSz="914400" rtl="0" eaLnBrk="1" latinLnBrk="0" hangingPunct="1"/>
                      <a:r>
                        <a:rPr lang="en-US" sz="1200" b="0" kern="1200" dirty="0">
                          <a:solidFill>
                            <a:schemeClr val="tx1">
                              <a:lumMod val="65000"/>
                              <a:lumOff val="35000"/>
                            </a:schemeClr>
                          </a:solidFill>
                          <a:latin typeface="Verdana" panose="020B0604030504040204" pitchFamily="34" charset="0"/>
                          <a:ea typeface="+mn-ea"/>
                          <a:cs typeface="+mn-cs"/>
                        </a:rPr>
                        <a:t>Population</a:t>
                      </a:r>
                    </a:p>
                    <a:p>
                      <a:pPr marL="0" algn="ctr" defTabSz="914400" rtl="0" eaLnBrk="1" latinLnBrk="0" hangingPunct="1"/>
                      <a:r>
                        <a:rPr lang="en-US" sz="1200" b="0" kern="1200" dirty="0">
                          <a:solidFill>
                            <a:schemeClr val="tx1">
                              <a:lumMod val="65000"/>
                              <a:lumOff val="35000"/>
                            </a:schemeClr>
                          </a:solidFill>
                          <a:latin typeface="Verdana" panose="020B0604030504040204" pitchFamily="34" charset="0"/>
                          <a:ea typeface="+mn-ea"/>
                          <a:cs typeface="+mn-cs"/>
                        </a:rPr>
                        <a:t>(millions)</a:t>
                      </a:r>
                    </a:p>
                  </a:txBody>
                  <a:tcPr marL="91431" marR="91431" marT="45698" marB="45698" anchor="ctr"/>
                </a:tc>
                <a:tc>
                  <a:txBody>
                    <a:bodyPr/>
                    <a:lstStyle/>
                    <a:p>
                      <a:pPr marL="0" algn="ctr" defTabSz="914400" rtl="0" eaLnBrk="1" latinLnBrk="0" hangingPunct="1"/>
                      <a:r>
                        <a:rPr lang="en-IE" sz="1200" b="0" kern="1200" dirty="0">
                          <a:solidFill>
                            <a:schemeClr val="tx1">
                              <a:lumMod val="65000"/>
                              <a:lumOff val="35000"/>
                            </a:schemeClr>
                          </a:solidFill>
                          <a:latin typeface="Verdana" panose="020B0604030504040204" pitchFamily="34" charset="0"/>
                          <a:ea typeface="+mn-ea"/>
                          <a:cs typeface="+mn-cs"/>
                        </a:rPr>
                        <a:t>Wealth </a:t>
                      </a:r>
                      <a:endParaRPr lang="en-US" sz="1200" b="0" kern="1200" dirty="0">
                        <a:solidFill>
                          <a:schemeClr val="tx1">
                            <a:lumMod val="65000"/>
                            <a:lumOff val="35000"/>
                          </a:schemeClr>
                        </a:solidFill>
                        <a:latin typeface="Verdana" panose="020B0604030504040204" pitchFamily="34" charset="0"/>
                        <a:ea typeface="+mn-ea"/>
                        <a:cs typeface="+mn-cs"/>
                      </a:endParaRPr>
                    </a:p>
                    <a:p>
                      <a:pPr marL="0" algn="ctr" defTabSz="914400" rtl="0" eaLnBrk="1" latinLnBrk="0" hangingPunct="1"/>
                      <a:r>
                        <a:rPr lang="en-IE" sz="1200" b="0" kern="1200" dirty="0">
                          <a:solidFill>
                            <a:schemeClr val="tx1">
                              <a:lumMod val="65000"/>
                              <a:lumOff val="35000"/>
                            </a:schemeClr>
                          </a:solidFill>
                          <a:latin typeface="Verdana" panose="020B0604030504040204" pitchFamily="34" charset="0"/>
                          <a:ea typeface="+mn-ea"/>
                          <a:cs typeface="+mn-cs"/>
                        </a:rPr>
                        <a:t>(gross domestic product per person)</a:t>
                      </a:r>
                      <a:endParaRPr lang="en-US" sz="1200" b="0" kern="1200" dirty="0">
                        <a:solidFill>
                          <a:schemeClr val="tx1">
                            <a:lumMod val="65000"/>
                            <a:lumOff val="35000"/>
                          </a:schemeClr>
                        </a:solidFill>
                        <a:latin typeface="Verdana" panose="020B0604030504040204" pitchFamily="34" charset="0"/>
                        <a:ea typeface="+mn-ea"/>
                        <a:cs typeface="+mn-cs"/>
                      </a:endParaRPr>
                    </a:p>
                  </a:txBody>
                  <a:tcPr marL="91431" marR="91431" marT="45698" marB="45698" anchor="ctr"/>
                </a:tc>
                <a:extLst>
                  <a:ext uri="{0D108BD9-81ED-4DB2-BD59-A6C34878D82A}">
                    <a16:rowId xmlns:a16="http://schemas.microsoft.com/office/drawing/2014/main" val="10000"/>
                  </a:ext>
                </a:extLst>
              </a:tr>
              <a:tr h="500301">
                <a:tc>
                  <a:txBody>
                    <a:bodyPr/>
                    <a:lstStyle/>
                    <a:p>
                      <a:r>
                        <a:rPr lang="en-GB" sz="1200" kern="1200" dirty="0">
                          <a:solidFill>
                            <a:schemeClr val="tx1">
                              <a:lumMod val="65000"/>
                              <a:lumOff val="35000"/>
                            </a:schemeClr>
                          </a:solidFill>
                          <a:latin typeface="Verdana" panose="020B0604030504040204" pitchFamily="34" charset="0"/>
                          <a:ea typeface="+mn-ea"/>
                          <a:cs typeface="+mn-cs"/>
                        </a:rPr>
                        <a:t>Bosnia and Herzegovina</a:t>
                      </a:r>
                      <a:endParaRPr lang="en-US" sz="1200" kern="1200" dirty="0">
                        <a:solidFill>
                          <a:schemeClr val="tx1">
                            <a:lumMod val="65000"/>
                            <a:lumOff val="35000"/>
                          </a:schemeClr>
                        </a:solidFill>
                        <a:latin typeface="Verdana" panose="020B0604030504040204" pitchFamily="34" charset="0"/>
                        <a:ea typeface="+mn-ea"/>
                        <a:cs typeface="+mn-cs"/>
                      </a:endParaRP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51</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3.8</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7 800</a:t>
                      </a:r>
                    </a:p>
                  </a:txBody>
                  <a:tcPr marL="91431" marR="91431" marT="45698" marB="45698" anchor="ctr"/>
                </a:tc>
                <a:extLst>
                  <a:ext uri="{0D108BD9-81ED-4DB2-BD59-A6C34878D82A}">
                    <a16:rowId xmlns:a16="http://schemas.microsoft.com/office/drawing/2014/main" val="10001"/>
                  </a:ext>
                </a:extLst>
              </a:tr>
              <a:tr h="405646">
                <a:tc>
                  <a:txBody>
                    <a:bodyPr/>
                    <a:lstStyle/>
                    <a:p>
                      <a:r>
                        <a:rPr lang="en-GB" sz="1200" kern="1200" dirty="0">
                          <a:solidFill>
                            <a:schemeClr val="tx1">
                              <a:lumMod val="65000"/>
                              <a:lumOff val="35000"/>
                            </a:schemeClr>
                          </a:solidFill>
                          <a:latin typeface="Verdana" panose="020B0604030504040204" pitchFamily="34" charset="0"/>
                          <a:ea typeface="+mn-ea"/>
                          <a:cs typeface="+mn-cs"/>
                        </a:rPr>
                        <a:t>Montenegro</a:t>
                      </a:r>
                      <a:r>
                        <a:rPr lang="en-GB" sz="1000" kern="1200" dirty="0"/>
                        <a:t> </a:t>
                      </a:r>
                      <a:endParaRPr lang="en-US" sz="1000" dirty="0">
                        <a:solidFill>
                          <a:schemeClr val="tx1">
                            <a:lumMod val="65000"/>
                            <a:lumOff val="35000"/>
                          </a:schemeClr>
                        </a:solidFill>
                        <a:latin typeface="+mj-lt"/>
                      </a:endParaRP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14</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0.6</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10 600</a:t>
                      </a:r>
                    </a:p>
                  </a:txBody>
                  <a:tcPr marL="91431" marR="91431" marT="45698" marB="45698" anchor="ctr"/>
                </a:tc>
                <a:extLst>
                  <a:ext uri="{0D108BD9-81ED-4DB2-BD59-A6C34878D82A}">
                    <a16:rowId xmlns:a16="http://schemas.microsoft.com/office/drawing/2014/main" val="10002"/>
                  </a:ext>
                </a:extLst>
              </a:tr>
              <a:tr h="733991">
                <a:tc>
                  <a:txBody>
                    <a:bodyPr/>
                    <a:lstStyle/>
                    <a:p>
                      <a:pPr marL="0" marR="0">
                        <a:spcBef>
                          <a:spcPts val="0"/>
                        </a:spcBef>
                        <a:spcAft>
                          <a:spcPts val="0"/>
                        </a:spcAft>
                      </a:pPr>
                      <a:r>
                        <a:rPr lang="en-GB" sz="1200" kern="1200" dirty="0">
                          <a:solidFill>
                            <a:schemeClr val="tx1">
                              <a:lumMod val="65000"/>
                              <a:lumOff val="35000"/>
                            </a:schemeClr>
                          </a:solidFill>
                          <a:latin typeface="Verdana" panose="020B0604030504040204" pitchFamily="34" charset="0"/>
                          <a:ea typeface="+mn-ea"/>
                          <a:cs typeface="+mn-cs"/>
                        </a:rPr>
                        <a:t>Kosovo under UN Security</a:t>
                      </a:r>
                      <a:r>
                        <a:rPr lang="en-GB" sz="1000" dirty="0"/>
                        <a:t> </a:t>
                      </a:r>
                      <a:r>
                        <a:rPr lang="en-GB" sz="1200" kern="1200" dirty="0">
                          <a:solidFill>
                            <a:schemeClr val="tx1">
                              <a:lumMod val="65000"/>
                              <a:lumOff val="35000"/>
                            </a:schemeClr>
                          </a:solidFill>
                          <a:latin typeface="Verdana" panose="020B0604030504040204" pitchFamily="34" charset="0"/>
                          <a:ea typeface="+mn-ea"/>
                          <a:cs typeface="+mn-cs"/>
                        </a:rPr>
                        <a:t>Resolution 1244</a:t>
                      </a:r>
                      <a:endParaRPr lang="en-US" sz="1200" kern="1200" dirty="0">
                        <a:solidFill>
                          <a:schemeClr val="tx1">
                            <a:lumMod val="65000"/>
                            <a:lumOff val="35000"/>
                          </a:schemeClr>
                        </a:solidFill>
                        <a:latin typeface="Verdana" panose="020B0604030504040204" pitchFamily="34" charset="0"/>
                        <a:ea typeface="+mn-ea"/>
                        <a:cs typeface="+mn-cs"/>
                      </a:endParaRPr>
                    </a:p>
                  </a:txBody>
                  <a:tcPr marL="68574" marR="68574" marT="0" marB="0"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11</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1.8</a:t>
                      </a:r>
                    </a:p>
                  </a:txBody>
                  <a:tcPr marL="91431" marR="91431" marT="45698" marB="45698" anchor="ctr"/>
                </a:tc>
                <a:tc>
                  <a:txBody>
                    <a:bodyPr/>
                    <a:lstStyle/>
                    <a:p>
                      <a:pPr algn="ctr"/>
                      <a:r>
                        <a:rPr lang="fr-BE" sz="1200" kern="1200" dirty="0">
                          <a:solidFill>
                            <a:schemeClr val="tx1">
                              <a:lumMod val="65000"/>
                              <a:lumOff val="35000"/>
                            </a:schemeClr>
                          </a:solidFill>
                          <a:latin typeface="Verdana" panose="020B0604030504040204" pitchFamily="34" charset="0"/>
                          <a:ea typeface="+mn-ea"/>
                          <a:cs typeface="+mn-cs"/>
                        </a:rPr>
                        <a:t>:</a:t>
                      </a:r>
                      <a:endParaRPr lang="en-US" sz="1200" kern="1200" dirty="0">
                        <a:solidFill>
                          <a:schemeClr val="tx1">
                            <a:lumMod val="65000"/>
                            <a:lumOff val="35000"/>
                          </a:schemeClr>
                        </a:solidFill>
                        <a:latin typeface="Verdana" panose="020B0604030504040204" pitchFamily="34" charset="0"/>
                        <a:ea typeface="+mn-ea"/>
                        <a:cs typeface="+mn-cs"/>
                      </a:endParaRPr>
                    </a:p>
                  </a:txBody>
                  <a:tcPr marL="91431" marR="91431" marT="45698" marB="45698" anchor="ctr"/>
                </a:tc>
                <a:extLst>
                  <a:ext uri="{0D108BD9-81ED-4DB2-BD59-A6C34878D82A}">
                    <a16:rowId xmlns:a16="http://schemas.microsoft.com/office/drawing/2014/main" val="10003"/>
                  </a:ext>
                </a:extLst>
              </a:tr>
              <a:tr h="551414">
                <a:tc>
                  <a:txBody>
                    <a:bodyPr/>
                    <a:lstStyle/>
                    <a:p>
                      <a:pPr marL="0" marR="0">
                        <a:spcBef>
                          <a:spcPts val="0"/>
                        </a:spcBef>
                        <a:spcAft>
                          <a:spcPts val="0"/>
                        </a:spcAft>
                      </a:pPr>
                      <a:r>
                        <a:rPr lang="en-GB" sz="1200" kern="1200" dirty="0">
                          <a:solidFill>
                            <a:schemeClr val="tx1">
                              <a:lumMod val="65000"/>
                              <a:lumOff val="35000"/>
                            </a:schemeClr>
                          </a:solidFill>
                          <a:latin typeface="Verdana" panose="020B0604030504040204" pitchFamily="34" charset="0"/>
                          <a:ea typeface="+mn-ea"/>
                          <a:cs typeface="+mn-cs"/>
                        </a:rPr>
                        <a:t>The </a:t>
                      </a:r>
                      <a:r>
                        <a:rPr lang="en-IE" sz="1200" kern="1200" dirty="0">
                          <a:solidFill>
                            <a:schemeClr val="tx1">
                              <a:lumMod val="65000"/>
                              <a:lumOff val="35000"/>
                            </a:schemeClr>
                          </a:solidFill>
                          <a:latin typeface="Verdana" panose="020B0604030504040204" pitchFamily="34" charset="0"/>
                          <a:ea typeface="+mn-ea"/>
                          <a:cs typeface="+mn-cs"/>
                        </a:rPr>
                        <a:t>former Yugoslav Republic of Macedonia</a:t>
                      </a:r>
                      <a:endParaRPr lang="en-US" sz="1200" kern="1200" dirty="0">
                        <a:solidFill>
                          <a:schemeClr val="tx1">
                            <a:lumMod val="65000"/>
                            <a:lumOff val="35000"/>
                          </a:schemeClr>
                        </a:solidFill>
                        <a:latin typeface="Verdana" panose="020B0604030504040204" pitchFamily="34" charset="0"/>
                        <a:ea typeface="+mn-ea"/>
                        <a:cs typeface="+mn-cs"/>
                      </a:endParaRPr>
                    </a:p>
                  </a:txBody>
                  <a:tcPr marL="68574" marR="68574" marT="0" marB="0"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25</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2.1</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10 000</a:t>
                      </a:r>
                    </a:p>
                  </a:txBody>
                  <a:tcPr marL="91431" marR="91431" marT="45698" marB="45698" anchor="ctr"/>
                </a:tc>
                <a:extLst>
                  <a:ext uri="{0D108BD9-81ED-4DB2-BD59-A6C34878D82A}">
                    <a16:rowId xmlns:a16="http://schemas.microsoft.com/office/drawing/2014/main" val="10004"/>
                  </a:ext>
                </a:extLst>
              </a:tr>
              <a:tr h="405646">
                <a:tc>
                  <a:txBody>
                    <a:bodyPr/>
                    <a:lstStyle/>
                    <a:p>
                      <a:r>
                        <a:rPr lang="en-GB" sz="1200" kern="1200" dirty="0">
                          <a:solidFill>
                            <a:schemeClr val="tx1">
                              <a:lumMod val="65000"/>
                              <a:lumOff val="35000"/>
                            </a:schemeClr>
                          </a:solidFill>
                          <a:latin typeface="Verdana" panose="020B0604030504040204" pitchFamily="34" charset="0"/>
                          <a:ea typeface="+mn-ea"/>
                          <a:cs typeface="+mn-cs"/>
                        </a:rPr>
                        <a:t>Albania</a:t>
                      </a:r>
                      <a:endParaRPr lang="en-US" sz="1200" kern="1200" dirty="0">
                        <a:solidFill>
                          <a:schemeClr val="tx1">
                            <a:lumMod val="65000"/>
                            <a:lumOff val="35000"/>
                          </a:schemeClr>
                        </a:solidFill>
                        <a:latin typeface="Verdana" panose="020B0604030504040204" pitchFamily="34" charset="0"/>
                        <a:ea typeface="+mn-ea"/>
                        <a:cs typeface="+mn-cs"/>
                      </a:endParaRP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28</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2.9</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 </a:t>
                      </a:r>
                      <a:r>
                        <a:rPr lang="en-US" sz="1200" kern="1200" baseline="0" dirty="0">
                          <a:solidFill>
                            <a:schemeClr val="tx1">
                              <a:lumMod val="65000"/>
                              <a:lumOff val="35000"/>
                            </a:schemeClr>
                          </a:solidFill>
                          <a:latin typeface="Verdana" panose="020B0604030504040204" pitchFamily="34" charset="0"/>
                          <a:ea typeface="+mn-ea"/>
                          <a:cs typeface="+mn-cs"/>
                        </a:rPr>
                        <a:t>8</a:t>
                      </a:r>
                      <a:r>
                        <a:rPr lang="en-US" sz="1200" kern="1200" dirty="0">
                          <a:solidFill>
                            <a:schemeClr val="tx1">
                              <a:lumMod val="65000"/>
                              <a:lumOff val="35000"/>
                            </a:schemeClr>
                          </a:solidFill>
                          <a:latin typeface="Verdana" panose="020B0604030504040204" pitchFamily="34" charset="0"/>
                          <a:ea typeface="+mn-ea"/>
                          <a:cs typeface="+mn-cs"/>
                        </a:rPr>
                        <a:t>00</a:t>
                      </a:r>
                    </a:p>
                  </a:txBody>
                  <a:tcPr marL="91431" marR="91431" marT="45698" marB="45698" anchor="ctr"/>
                </a:tc>
                <a:extLst>
                  <a:ext uri="{0D108BD9-81ED-4DB2-BD59-A6C34878D82A}">
                    <a16:rowId xmlns:a16="http://schemas.microsoft.com/office/drawing/2014/main" val="10005"/>
                  </a:ext>
                </a:extLst>
              </a:tr>
              <a:tr h="405646">
                <a:tc>
                  <a:txBody>
                    <a:bodyPr/>
                    <a:lstStyle/>
                    <a:p>
                      <a:r>
                        <a:rPr lang="en-GB" sz="1200" kern="1200" dirty="0">
                          <a:solidFill>
                            <a:schemeClr val="tx1">
                              <a:lumMod val="65000"/>
                              <a:lumOff val="35000"/>
                            </a:schemeClr>
                          </a:solidFill>
                          <a:latin typeface="Verdana" panose="020B0604030504040204" pitchFamily="34" charset="0"/>
                          <a:ea typeface="+mn-ea"/>
                          <a:cs typeface="+mn-cs"/>
                        </a:rPr>
                        <a:t>Serbia</a:t>
                      </a:r>
                      <a:r>
                        <a:rPr lang="en-GB" sz="1000" kern="1200" dirty="0"/>
                        <a:t> </a:t>
                      </a:r>
                      <a:endParaRPr lang="en-US" sz="1000" dirty="0">
                        <a:solidFill>
                          <a:schemeClr val="tx1">
                            <a:lumMod val="65000"/>
                            <a:lumOff val="35000"/>
                          </a:schemeClr>
                        </a:solidFill>
                        <a:latin typeface="+mj-lt"/>
                      </a:endParaRP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77</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7.2</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9 600</a:t>
                      </a:r>
                    </a:p>
                  </a:txBody>
                  <a:tcPr marL="91431" marR="91431" marT="45698" marB="45698" anchor="ctr"/>
                </a:tc>
                <a:extLst>
                  <a:ext uri="{0D108BD9-81ED-4DB2-BD59-A6C34878D82A}">
                    <a16:rowId xmlns:a16="http://schemas.microsoft.com/office/drawing/2014/main" val="10006"/>
                  </a:ext>
                </a:extLst>
              </a:tr>
              <a:tr h="405646">
                <a:tc>
                  <a:txBody>
                    <a:bodyPr/>
                    <a:lstStyle/>
                    <a:p>
                      <a:r>
                        <a:rPr lang="en-GB" sz="1200" kern="1200" dirty="0">
                          <a:solidFill>
                            <a:schemeClr val="tx1">
                              <a:lumMod val="65000"/>
                              <a:lumOff val="35000"/>
                            </a:schemeClr>
                          </a:solidFill>
                          <a:latin typeface="Verdana" panose="020B0604030504040204" pitchFamily="34" charset="0"/>
                          <a:ea typeface="+mn-ea"/>
                          <a:cs typeface="+mn-cs"/>
                        </a:rPr>
                        <a:t>Turkey</a:t>
                      </a:r>
                      <a:endParaRPr lang="en-US" sz="1200" kern="1200" dirty="0">
                        <a:solidFill>
                          <a:schemeClr val="tx1">
                            <a:lumMod val="65000"/>
                            <a:lumOff val="35000"/>
                          </a:schemeClr>
                        </a:solidFill>
                        <a:latin typeface="Verdana" panose="020B0604030504040204" pitchFamily="34" charset="0"/>
                        <a:ea typeface="+mn-ea"/>
                        <a:cs typeface="+mn-cs"/>
                      </a:endParaRP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783</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77.7</a:t>
                      </a: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14 400</a:t>
                      </a:r>
                    </a:p>
                  </a:txBody>
                  <a:tcPr marL="91431" marR="91431" marT="45698" marB="45698" anchor="ctr"/>
                </a:tc>
                <a:extLst>
                  <a:ext uri="{0D108BD9-81ED-4DB2-BD59-A6C34878D82A}">
                    <a16:rowId xmlns:a16="http://schemas.microsoft.com/office/drawing/2014/main" val="10007"/>
                  </a:ext>
                </a:extLst>
              </a:tr>
              <a:tr h="594854">
                <a:tc>
                  <a:txBody>
                    <a:bodyPr/>
                    <a:lstStyle/>
                    <a:p>
                      <a:pPr marL="0" marR="0">
                        <a:spcBef>
                          <a:spcPts val="0"/>
                        </a:spcBef>
                        <a:spcAft>
                          <a:spcPts val="0"/>
                        </a:spcAft>
                      </a:pPr>
                      <a:r>
                        <a:rPr lang="en-IE" sz="1200" kern="1200" dirty="0">
                          <a:solidFill>
                            <a:schemeClr val="tx1">
                              <a:lumMod val="65000"/>
                              <a:lumOff val="35000"/>
                            </a:schemeClr>
                          </a:solidFill>
                          <a:latin typeface="Verdana" panose="020B0604030504040204" pitchFamily="34" charset="0"/>
                          <a:ea typeface="+mn-ea"/>
                          <a:cs typeface="+mn-cs"/>
                        </a:rPr>
                        <a:t>The 28 </a:t>
                      </a:r>
                      <a:r>
                        <a:rPr lang="en-GB" sz="1200" kern="1200" dirty="0">
                          <a:solidFill>
                            <a:schemeClr val="tx1">
                              <a:lumMod val="65000"/>
                              <a:lumOff val="35000"/>
                            </a:schemeClr>
                          </a:solidFill>
                          <a:latin typeface="Verdana" panose="020B0604030504040204" pitchFamily="34" charset="0"/>
                          <a:ea typeface="+mn-ea"/>
                          <a:cs typeface="+mn-cs"/>
                        </a:rPr>
                        <a:t>EU countries together</a:t>
                      </a:r>
                      <a:endParaRPr lang="en-US" sz="1200" kern="1200" dirty="0">
                        <a:solidFill>
                          <a:schemeClr val="tx1">
                            <a:lumMod val="65000"/>
                            <a:lumOff val="35000"/>
                          </a:schemeClr>
                        </a:solidFill>
                        <a:latin typeface="Verdana" panose="020B0604030504040204" pitchFamily="34" charset="0"/>
                        <a:ea typeface="+mn-ea"/>
                        <a:cs typeface="+mn-cs"/>
                      </a:endParaRPr>
                    </a:p>
                  </a:txBody>
                  <a:tcPr marL="68574" marR="68574" marT="0" marB="0"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4 272</a:t>
                      </a:r>
                    </a:p>
                  </a:txBody>
                  <a:tcPr marL="91431" marR="91431" marT="45698" marB="45698" anchor="ctr"/>
                </a:tc>
                <a:tc>
                  <a:txBody>
                    <a:bodyPr/>
                    <a:lstStyle/>
                    <a:p>
                      <a:pPr algn="ctr"/>
                      <a:r>
                        <a:rPr lang="en-US" sz="1200" kern="1200">
                          <a:solidFill>
                            <a:schemeClr val="tx1">
                              <a:lumMod val="65000"/>
                              <a:lumOff val="35000"/>
                            </a:schemeClr>
                          </a:solidFill>
                          <a:latin typeface="Verdana" panose="020B0604030504040204" pitchFamily="34" charset="0"/>
                          <a:ea typeface="+mn-ea"/>
                          <a:cs typeface="+mn-cs"/>
                        </a:rPr>
                        <a:t>508.2</a:t>
                      </a:r>
                      <a:endParaRPr lang="en-US" sz="1200" kern="1200" dirty="0">
                        <a:solidFill>
                          <a:schemeClr val="tx1">
                            <a:lumMod val="65000"/>
                            <a:lumOff val="35000"/>
                          </a:schemeClr>
                        </a:solidFill>
                        <a:latin typeface="Verdana" panose="020B0604030504040204" pitchFamily="34" charset="0"/>
                        <a:ea typeface="+mn-ea"/>
                        <a:cs typeface="+mn-cs"/>
                      </a:endParaRPr>
                    </a:p>
                  </a:txBody>
                  <a:tcPr marL="91431" marR="91431" marT="45698" marB="45698"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27 400</a:t>
                      </a:r>
                    </a:p>
                  </a:txBody>
                  <a:tcPr marL="91431" marR="91431" marT="45698" marB="45698"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19611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3ED23642-4720-484C-ACB1-FA02F3C79001}"/>
              </a:ext>
            </a:extLst>
          </p:cNvPr>
          <p:cNvSpPr>
            <a:spLocks noGrp="1"/>
          </p:cNvSpPr>
          <p:nvPr>
            <p:ph type="title"/>
          </p:nvPr>
        </p:nvSpPr>
        <p:spPr/>
        <p:txBody>
          <a:bodyPr>
            <a:normAutofit/>
          </a:bodyPr>
          <a:lstStyle/>
          <a:p>
            <a:r>
              <a:rPr lang="en-US" sz="4000" b="1" dirty="0">
                <a:solidFill>
                  <a:srgbClr val="FF9900"/>
                </a:solidFill>
                <a:latin typeface="Bookman Old Style" panose="02050604050505020204" pitchFamily="18" charset="0"/>
              </a:rPr>
              <a:t>The European migrants\refugees crises </a:t>
            </a:r>
            <a:endParaRPr lang="uk-UA" sz="4000" b="1" dirty="0">
              <a:solidFill>
                <a:srgbClr val="FF9900"/>
              </a:solidFill>
              <a:latin typeface="Bookman Old Style" panose="02050604050505020204" pitchFamily="18" charset="0"/>
            </a:endParaRPr>
          </a:p>
        </p:txBody>
      </p:sp>
      <p:sp>
        <p:nvSpPr>
          <p:cNvPr id="2" name="Text Placeholder 1">
            <a:extLst>
              <a:ext uri="{FF2B5EF4-FFF2-40B4-BE49-F238E27FC236}">
                <a16:creationId xmlns:a16="http://schemas.microsoft.com/office/drawing/2014/main" id="{4BA3E0DD-6C1D-4D63-8DB6-EA11BA804FA7}"/>
              </a:ext>
            </a:extLst>
          </p:cNvPr>
          <p:cNvSpPr>
            <a:spLocks noGrp="1"/>
          </p:cNvSpPr>
          <p:nvPr>
            <p:ph type="body" idx="1"/>
          </p:nvPr>
        </p:nvSpPr>
        <p:spPr>
          <a:xfrm>
            <a:off x="839788" y="1690688"/>
            <a:ext cx="8247062" cy="1628774"/>
          </a:xfrm>
        </p:spPr>
        <p:txBody>
          <a:bodyPr>
            <a:normAutofit/>
          </a:bodyPr>
          <a:lstStyle/>
          <a:p>
            <a:r>
              <a:rPr lang="en-US" sz="4000" dirty="0">
                <a:solidFill>
                  <a:srgbClr val="FF9900"/>
                </a:solidFill>
                <a:latin typeface="Bookman Old Style" panose="02050604050505020204" pitchFamily="18" charset="0"/>
              </a:rPr>
              <a:t>Tensions inside the MS</a:t>
            </a:r>
          </a:p>
          <a:p>
            <a:r>
              <a:rPr lang="en-US" sz="4000" dirty="0">
                <a:solidFill>
                  <a:srgbClr val="FF9900"/>
                </a:solidFill>
                <a:latin typeface="Bookman Old Style" panose="02050604050505020204" pitchFamily="18" charset="0"/>
              </a:rPr>
              <a:t>Tensions  between the MS </a:t>
            </a:r>
            <a:endParaRPr lang="en-US" sz="4000" dirty="0"/>
          </a:p>
        </p:txBody>
      </p:sp>
      <p:pic>
        <p:nvPicPr>
          <p:cNvPr id="4" name="Content Placeholder 7">
            <a:extLst>
              <a:ext uri="{FF2B5EF4-FFF2-40B4-BE49-F238E27FC236}">
                <a16:creationId xmlns:a16="http://schemas.microsoft.com/office/drawing/2014/main" id="{6ACA764B-D7AD-4003-A11F-71D90B673C4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2226" y="5019597"/>
            <a:ext cx="5157787" cy="1473278"/>
          </a:xfrm>
          <a:prstGeom prst="rect">
            <a:avLst/>
          </a:prstGeom>
          <a:pattFill prst="pct5">
            <a:fgClr>
              <a:srgbClr val="FF9900"/>
            </a:fgClr>
            <a:bgClr>
              <a:schemeClr val="bg1"/>
            </a:bgClr>
          </a:pattFill>
        </p:spPr>
      </p:pic>
      <p:sp>
        <p:nvSpPr>
          <p:cNvPr id="3" name="Text Placeholder 2">
            <a:extLst>
              <a:ext uri="{FF2B5EF4-FFF2-40B4-BE49-F238E27FC236}">
                <a16:creationId xmlns:a16="http://schemas.microsoft.com/office/drawing/2014/main" id="{4B2D68B5-1AC2-4708-83C0-B89BA317D94C}"/>
              </a:ext>
            </a:extLst>
          </p:cNvPr>
          <p:cNvSpPr>
            <a:spLocks noGrp="1"/>
          </p:cNvSpPr>
          <p:nvPr>
            <p:ph type="body" sz="quarter" idx="3"/>
          </p:nvPr>
        </p:nvSpPr>
        <p:spPr/>
        <p:txBody>
          <a:bodyPr>
            <a:normAutofit/>
          </a:bodyPr>
          <a:lstStyle/>
          <a:p>
            <a:endParaRPr lang="en-US"/>
          </a:p>
        </p:txBody>
      </p:sp>
      <p:sp>
        <p:nvSpPr>
          <p:cNvPr id="5" name="Content Placeholder 4">
            <a:extLst>
              <a:ext uri="{FF2B5EF4-FFF2-40B4-BE49-F238E27FC236}">
                <a16:creationId xmlns:a16="http://schemas.microsoft.com/office/drawing/2014/main" id="{48DCE00A-5746-406D-BEB7-B357986125C2}"/>
              </a:ext>
            </a:extLst>
          </p:cNvPr>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273924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AE8DD07-FD4A-44FB-9839-C4841D5B9719}"/>
              </a:ext>
            </a:extLst>
          </p:cNvPr>
          <p:cNvSpPr>
            <a:spLocks noGrp="1"/>
          </p:cNvSpPr>
          <p:nvPr>
            <p:ph type="title"/>
          </p:nvPr>
        </p:nvSpPr>
        <p:spPr>
          <a:xfrm>
            <a:off x="182563" y="1574800"/>
            <a:ext cx="3306762" cy="1325563"/>
          </a:xfrm>
        </p:spPr>
        <p:txBody>
          <a:bodyPr>
            <a:normAutofit fontScale="90000"/>
          </a:bodyPr>
          <a:lstStyle/>
          <a:p>
            <a:r>
              <a:rPr lang="es-EC" altLang="en-US" sz="4000" b="1" dirty="0" err="1">
                <a:solidFill>
                  <a:srgbClr val="FF9900"/>
                </a:solidFill>
                <a:latin typeface="Bookman Old Style" panose="02050604050505020204" pitchFamily="18" charset="0"/>
              </a:rPr>
              <a:t>Political</a:t>
            </a:r>
            <a:r>
              <a:rPr lang="es-EC" altLang="en-US" sz="4000" b="1" dirty="0">
                <a:solidFill>
                  <a:srgbClr val="FF9900"/>
                </a:solidFill>
                <a:latin typeface="Bookman Old Style" panose="02050604050505020204" pitchFamily="18" charset="0"/>
              </a:rPr>
              <a:t> </a:t>
            </a:r>
            <a:r>
              <a:rPr lang="es-EC" altLang="en-US" sz="4000" b="1" dirty="0" err="1">
                <a:solidFill>
                  <a:srgbClr val="FF9900"/>
                </a:solidFill>
                <a:latin typeface="Bookman Old Style" panose="02050604050505020204" pitchFamily="18" charset="0"/>
              </a:rPr>
              <a:t>tensions</a:t>
            </a:r>
            <a:r>
              <a:rPr lang="es-EC" altLang="en-US" sz="4000" b="1" dirty="0">
                <a:solidFill>
                  <a:srgbClr val="FF9900"/>
                </a:solidFill>
                <a:latin typeface="Bookman Old Style" panose="02050604050505020204" pitchFamily="18" charset="0"/>
              </a:rPr>
              <a:t> </a:t>
            </a:r>
            <a:r>
              <a:rPr lang="es-EC" altLang="en-US" sz="4000" b="1" dirty="0" err="1">
                <a:solidFill>
                  <a:srgbClr val="FF9900"/>
                </a:solidFill>
                <a:latin typeface="Bookman Old Style" panose="02050604050505020204" pitchFamily="18" charset="0"/>
              </a:rPr>
              <a:t>inside</a:t>
            </a:r>
            <a:r>
              <a:rPr lang="es-EC" altLang="en-US" sz="4000" b="1" dirty="0">
                <a:solidFill>
                  <a:srgbClr val="FF9900"/>
                </a:solidFill>
                <a:latin typeface="Bookman Old Style" panose="02050604050505020204" pitchFamily="18" charset="0"/>
              </a:rPr>
              <a:t> </a:t>
            </a:r>
            <a:r>
              <a:rPr lang="es-EC" altLang="en-US" sz="4000" b="1" dirty="0" err="1">
                <a:solidFill>
                  <a:srgbClr val="FF9900"/>
                </a:solidFill>
                <a:latin typeface="Bookman Old Style" panose="02050604050505020204" pitchFamily="18" charset="0"/>
              </a:rPr>
              <a:t>the</a:t>
            </a:r>
            <a:r>
              <a:rPr lang="es-EC" altLang="en-US" sz="4000" b="1" dirty="0">
                <a:solidFill>
                  <a:srgbClr val="FF9900"/>
                </a:solidFill>
                <a:latin typeface="Bookman Old Style" panose="02050604050505020204" pitchFamily="18" charset="0"/>
              </a:rPr>
              <a:t> </a:t>
            </a:r>
            <a:r>
              <a:rPr lang="es-EC" altLang="en-US" sz="4000" b="1" dirty="0" err="1">
                <a:solidFill>
                  <a:srgbClr val="FF9900"/>
                </a:solidFill>
                <a:latin typeface="Bookman Old Style" panose="02050604050505020204" pitchFamily="18" charset="0"/>
              </a:rPr>
              <a:t>member</a:t>
            </a:r>
            <a:r>
              <a:rPr lang="es-EC" altLang="en-US" sz="4000" b="1" dirty="0">
                <a:solidFill>
                  <a:srgbClr val="FF9900"/>
                </a:solidFill>
                <a:latin typeface="Bookman Old Style" panose="02050604050505020204" pitchFamily="18" charset="0"/>
              </a:rPr>
              <a:t> </a:t>
            </a:r>
            <a:r>
              <a:rPr lang="es-EC" altLang="en-US" sz="4000" b="1" dirty="0" err="1">
                <a:solidFill>
                  <a:srgbClr val="FF9900"/>
                </a:solidFill>
                <a:latin typeface="Bookman Old Style" panose="02050604050505020204" pitchFamily="18" charset="0"/>
              </a:rPr>
              <a:t>states</a:t>
            </a:r>
            <a:r>
              <a:rPr lang="es-EC" altLang="en-US" sz="4000" b="1" dirty="0">
                <a:solidFill>
                  <a:srgbClr val="FF9900"/>
                </a:solidFill>
                <a:latin typeface="Bookman Old Style" panose="02050604050505020204" pitchFamily="18" charset="0"/>
              </a:rPr>
              <a:t>  </a:t>
            </a:r>
            <a:endParaRPr lang="ru-RU" altLang="en-US" sz="4000" b="1" dirty="0">
              <a:solidFill>
                <a:srgbClr val="FF9900"/>
              </a:solidFill>
              <a:latin typeface="Bookman Old Style" panose="02050604050505020204" pitchFamily="18" charset="0"/>
            </a:endParaRPr>
          </a:p>
        </p:txBody>
      </p:sp>
      <p:pic>
        <p:nvPicPr>
          <p:cNvPr id="4099" name="Picture 3">
            <a:extLst>
              <a:ext uri="{FF2B5EF4-FFF2-40B4-BE49-F238E27FC236}">
                <a16:creationId xmlns:a16="http://schemas.microsoft.com/office/drawing/2014/main" id="{363AF94D-A618-4EEA-B31A-5896C197CD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9325" y="227013"/>
            <a:ext cx="7848600" cy="66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411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AE8DD07-FD4A-44FB-9839-C4841D5B9719}"/>
              </a:ext>
            </a:extLst>
          </p:cNvPr>
          <p:cNvSpPr>
            <a:spLocks noGrp="1"/>
          </p:cNvSpPr>
          <p:nvPr>
            <p:ph type="title"/>
          </p:nvPr>
        </p:nvSpPr>
        <p:spPr>
          <a:xfrm>
            <a:off x="182563" y="1574800"/>
            <a:ext cx="3306762" cy="1325563"/>
          </a:xfrm>
        </p:spPr>
        <p:txBody>
          <a:bodyPr>
            <a:normAutofit fontScale="90000"/>
          </a:bodyPr>
          <a:lstStyle/>
          <a:p>
            <a:r>
              <a:rPr lang="es-EC" altLang="en-US" sz="4000" b="1" dirty="0" err="1">
                <a:solidFill>
                  <a:srgbClr val="FF9900"/>
                </a:solidFill>
                <a:latin typeface="Bookman Old Style" panose="02050604050505020204" pitchFamily="18" charset="0"/>
              </a:rPr>
              <a:t>Political</a:t>
            </a:r>
            <a:r>
              <a:rPr lang="es-EC" altLang="en-US" sz="4000" b="1" dirty="0">
                <a:solidFill>
                  <a:srgbClr val="FF9900"/>
                </a:solidFill>
                <a:latin typeface="Bookman Old Style" panose="02050604050505020204" pitchFamily="18" charset="0"/>
              </a:rPr>
              <a:t> </a:t>
            </a:r>
            <a:r>
              <a:rPr lang="es-EC" altLang="en-US" sz="4000" b="1" dirty="0" err="1">
                <a:solidFill>
                  <a:srgbClr val="FF9900"/>
                </a:solidFill>
                <a:latin typeface="Bookman Old Style" panose="02050604050505020204" pitchFamily="18" charset="0"/>
              </a:rPr>
              <a:t>tensions</a:t>
            </a:r>
            <a:r>
              <a:rPr lang="es-EC" altLang="en-US" sz="4000" b="1" dirty="0">
                <a:solidFill>
                  <a:srgbClr val="FF9900"/>
                </a:solidFill>
                <a:latin typeface="Bookman Old Style" panose="02050604050505020204" pitchFamily="18" charset="0"/>
              </a:rPr>
              <a:t> </a:t>
            </a:r>
            <a:r>
              <a:rPr lang="en-US" altLang="en-US" sz="4000" b="1" dirty="0">
                <a:solidFill>
                  <a:srgbClr val="FF9900"/>
                </a:solidFill>
                <a:latin typeface="Bookman Old Style" panose="02050604050505020204" pitchFamily="18" charset="0"/>
              </a:rPr>
              <a:t>between</a:t>
            </a:r>
            <a:r>
              <a:rPr lang="es-EC" altLang="en-US" sz="4000" b="1" dirty="0">
                <a:solidFill>
                  <a:srgbClr val="FF9900"/>
                </a:solidFill>
                <a:latin typeface="Bookman Old Style" panose="02050604050505020204" pitchFamily="18" charset="0"/>
              </a:rPr>
              <a:t> </a:t>
            </a:r>
            <a:r>
              <a:rPr lang="es-EC" altLang="en-US" sz="4000" b="1" dirty="0" err="1">
                <a:solidFill>
                  <a:srgbClr val="FF9900"/>
                </a:solidFill>
                <a:latin typeface="Bookman Old Style" panose="02050604050505020204" pitchFamily="18" charset="0"/>
              </a:rPr>
              <a:t>the</a:t>
            </a:r>
            <a:r>
              <a:rPr lang="es-EC" altLang="en-US" sz="4000" b="1" dirty="0">
                <a:solidFill>
                  <a:srgbClr val="FF9900"/>
                </a:solidFill>
                <a:latin typeface="Bookman Old Style" panose="02050604050505020204" pitchFamily="18" charset="0"/>
              </a:rPr>
              <a:t> </a:t>
            </a:r>
            <a:r>
              <a:rPr lang="es-EC" altLang="en-US" sz="4000" b="1" dirty="0" err="1">
                <a:solidFill>
                  <a:srgbClr val="FF9900"/>
                </a:solidFill>
                <a:latin typeface="Bookman Old Style" panose="02050604050505020204" pitchFamily="18" charset="0"/>
              </a:rPr>
              <a:t>member</a:t>
            </a:r>
            <a:r>
              <a:rPr lang="es-EC" altLang="en-US" sz="4000" b="1" dirty="0">
                <a:solidFill>
                  <a:srgbClr val="FF9900"/>
                </a:solidFill>
                <a:latin typeface="Bookman Old Style" panose="02050604050505020204" pitchFamily="18" charset="0"/>
              </a:rPr>
              <a:t> </a:t>
            </a:r>
            <a:r>
              <a:rPr lang="es-EC" altLang="en-US" sz="4000" b="1" dirty="0" err="1">
                <a:solidFill>
                  <a:srgbClr val="FF9900"/>
                </a:solidFill>
                <a:latin typeface="Bookman Old Style" panose="02050604050505020204" pitchFamily="18" charset="0"/>
              </a:rPr>
              <a:t>states</a:t>
            </a:r>
            <a:r>
              <a:rPr lang="es-EC" altLang="en-US" sz="4000" b="1" dirty="0">
                <a:solidFill>
                  <a:srgbClr val="FF9900"/>
                </a:solidFill>
                <a:latin typeface="Bookman Old Style" panose="02050604050505020204" pitchFamily="18" charset="0"/>
              </a:rPr>
              <a:t>  </a:t>
            </a:r>
            <a:endParaRPr lang="ru-RU" altLang="en-US" sz="4000" b="1" dirty="0">
              <a:solidFill>
                <a:srgbClr val="FF9900"/>
              </a:solidFill>
              <a:latin typeface="Bookman Old Style" panose="02050604050505020204" pitchFamily="18" charset="0"/>
            </a:endParaRPr>
          </a:p>
        </p:txBody>
      </p:sp>
      <p:pic>
        <p:nvPicPr>
          <p:cNvPr id="4" name="Picture 3">
            <a:extLst>
              <a:ext uri="{FF2B5EF4-FFF2-40B4-BE49-F238E27FC236}">
                <a16:creationId xmlns:a16="http://schemas.microsoft.com/office/drawing/2014/main" id="{1514ECB9-E779-4BAB-A0CF-7777D5CE31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0"/>
            <a:ext cx="8988425" cy="673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AE8DD07-FD4A-44FB-9839-C4841D5B9719}"/>
              </a:ext>
            </a:extLst>
          </p:cNvPr>
          <p:cNvSpPr>
            <a:spLocks noGrp="1"/>
          </p:cNvSpPr>
          <p:nvPr>
            <p:ph type="title"/>
          </p:nvPr>
        </p:nvSpPr>
        <p:spPr>
          <a:xfrm>
            <a:off x="182563" y="1574800"/>
            <a:ext cx="3306762" cy="1325563"/>
          </a:xfrm>
        </p:spPr>
        <p:txBody>
          <a:bodyPr>
            <a:normAutofit/>
          </a:bodyPr>
          <a:lstStyle/>
          <a:p>
            <a:r>
              <a:rPr lang="en-US" altLang="en-US" sz="4000" b="1" dirty="0">
                <a:solidFill>
                  <a:srgbClr val="FF9900"/>
                </a:solidFill>
                <a:latin typeface="Bookman Old Style" panose="02050604050505020204" pitchFamily="18" charset="0"/>
              </a:rPr>
              <a:t>The Euro zone crisis </a:t>
            </a:r>
            <a:endParaRPr lang="ru-RU" altLang="en-US" sz="4000" b="1" dirty="0">
              <a:solidFill>
                <a:srgbClr val="FF9900"/>
              </a:solidFill>
              <a:latin typeface="Bookman Old Style" panose="02050604050505020204" pitchFamily="18" charset="0"/>
            </a:endParaRPr>
          </a:p>
        </p:txBody>
      </p:sp>
      <p:pic>
        <p:nvPicPr>
          <p:cNvPr id="5" name="Content Placeholder 3">
            <a:extLst>
              <a:ext uri="{FF2B5EF4-FFF2-40B4-BE49-F238E27FC236}">
                <a16:creationId xmlns:a16="http://schemas.microsoft.com/office/drawing/2014/main" id="{26758B89-847C-4246-9313-BA3449B00C9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75050" y="0"/>
            <a:ext cx="8616950" cy="6888163"/>
          </a:xfrm>
        </p:spPr>
      </p:pic>
    </p:spTree>
    <p:extLst>
      <p:ext uri="{BB962C8B-B14F-4D97-AF65-F5344CB8AC3E}">
        <p14:creationId xmlns:p14="http://schemas.microsoft.com/office/powerpoint/2010/main" val="27247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2865290-DAC5-4BA7-8F2D-9B051CFD44F3}"/>
              </a:ext>
            </a:extLst>
          </p:cNvPr>
          <p:cNvSpPr>
            <a:spLocks noGrp="1"/>
          </p:cNvSpPr>
          <p:nvPr>
            <p:ph type="title"/>
          </p:nvPr>
        </p:nvSpPr>
        <p:spPr>
          <a:xfrm>
            <a:off x="1058863" y="1690688"/>
            <a:ext cx="10058400" cy="1450975"/>
          </a:xfrm>
        </p:spPr>
        <p:txBody>
          <a:bodyPr>
            <a:normAutofit fontScale="90000"/>
          </a:bodyPr>
          <a:lstStyle/>
          <a:p>
            <a:pPr fontAlgn="auto">
              <a:spcAft>
                <a:spcPts val="0"/>
              </a:spcAft>
              <a:defRPr/>
            </a:pPr>
            <a:r>
              <a:rPr lang="es-EC" altLang="es-EC" dirty="0">
                <a:solidFill>
                  <a:srgbClr val="FF9900"/>
                </a:solidFill>
              </a:rPr>
              <a:t>Sources </a:t>
            </a:r>
            <a:r>
              <a:rPr lang="es-EC" altLang="es-EC" dirty="0" err="1">
                <a:solidFill>
                  <a:srgbClr val="FF9900"/>
                </a:solidFill>
              </a:rPr>
              <a:t>to</a:t>
            </a:r>
            <a:r>
              <a:rPr lang="es-EC" altLang="es-EC" dirty="0">
                <a:solidFill>
                  <a:srgbClr val="FF9900"/>
                </a:solidFill>
              </a:rPr>
              <a:t> Follow </a:t>
            </a:r>
            <a:br>
              <a:rPr lang="es-EC" altLang="es-EC" dirty="0">
                <a:solidFill>
                  <a:srgbClr val="FF9900"/>
                </a:solidFill>
              </a:rPr>
            </a:br>
            <a:r>
              <a:rPr lang="es-EC" altLang="es-EC" dirty="0">
                <a:solidFill>
                  <a:srgbClr val="FF9900"/>
                </a:solidFill>
              </a:rPr>
              <a:t>http://eur-lex.europa.eu/</a:t>
            </a:r>
            <a:br>
              <a:rPr lang="es-EC" altLang="es-EC" dirty="0">
                <a:solidFill>
                  <a:schemeClr val="tx1">
                    <a:lumMod val="75000"/>
                    <a:lumOff val="25000"/>
                  </a:schemeClr>
                </a:solidFill>
              </a:rPr>
            </a:br>
            <a:endParaRPr lang="ru-RU" altLang="es-EC" dirty="0">
              <a:solidFill>
                <a:schemeClr val="tx1">
                  <a:lumMod val="75000"/>
                  <a:lumOff val="25000"/>
                </a:schemeClr>
              </a:solidFill>
            </a:endParaRPr>
          </a:p>
        </p:txBody>
      </p:sp>
      <p:pic>
        <p:nvPicPr>
          <p:cNvPr id="28675" name="Picture 3">
            <a:extLst>
              <a:ext uri="{FF2B5EF4-FFF2-40B4-BE49-F238E27FC236}">
                <a16:creationId xmlns:a16="http://schemas.microsoft.com/office/drawing/2014/main" id="{5ED01588-4592-4ED8-B92D-9001449C57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1513" y="2698750"/>
            <a:ext cx="57340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3983455-4DC7-4B13-B97E-9A9130402870}"/>
              </a:ext>
            </a:extLst>
          </p:cNvPr>
          <p:cNvSpPr>
            <a:spLocks noGrp="1"/>
          </p:cNvSpPr>
          <p:nvPr>
            <p:ph type="title"/>
          </p:nvPr>
        </p:nvSpPr>
        <p:spPr/>
        <p:txBody>
          <a:bodyPr/>
          <a:lstStyle/>
          <a:p>
            <a:pPr fontAlgn="auto">
              <a:spcAft>
                <a:spcPts val="0"/>
              </a:spcAft>
              <a:defRPr/>
            </a:pPr>
            <a:r>
              <a:rPr lang="es-EC" altLang="es-EC">
                <a:solidFill>
                  <a:schemeClr val="tx1">
                    <a:lumMod val="75000"/>
                    <a:lumOff val="25000"/>
                  </a:schemeClr>
                </a:solidFill>
              </a:rPr>
              <a:t>http://eur-lex.europa.eu/</a:t>
            </a:r>
            <a:endParaRPr lang="ru-RU" altLang="es-EC">
              <a:solidFill>
                <a:schemeClr val="tx1">
                  <a:lumMod val="75000"/>
                  <a:lumOff val="25000"/>
                </a:schemeClr>
              </a:solidFill>
            </a:endParaRPr>
          </a:p>
        </p:txBody>
      </p:sp>
      <p:pic>
        <p:nvPicPr>
          <p:cNvPr id="30723" name="Content Placeholder 3">
            <a:extLst>
              <a:ext uri="{FF2B5EF4-FFF2-40B4-BE49-F238E27FC236}">
                <a16:creationId xmlns:a16="http://schemas.microsoft.com/office/drawing/2014/main" id="{7685E2FB-9B67-481A-890F-57A9ED33851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68450" y="1846263"/>
            <a:ext cx="9115425" cy="402272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a:extLst>
              <a:ext uri="{FF2B5EF4-FFF2-40B4-BE49-F238E27FC236}">
                <a16:creationId xmlns:a16="http://schemas.microsoft.com/office/drawing/2014/main" id="{736279FF-85A5-4699-9755-633FA88109F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8750" y="528638"/>
            <a:ext cx="11887200" cy="45593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Understanding the Foreign Policy of the EU</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1943101"/>
            <a:ext cx="11696700" cy="4549774"/>
          </a:xfrm>
        </p:spPr>
        <p:txBody>
          <a:bodyPr>
            <a:normAutofit/>
          </a:bodyPr>
          <a:lstStyle/>
          <a:p>
            <a:pPr marL="0" indent="0" algn="just">
              <a:lnSpc>
                <a:spcPct val="200000"/>
              </a:lnSpc>
              <a:spcBef>
                <a:spcPts val="0"/>
              </a:spcBef>
              <a:buNone/>
            </a:pPr>
            <a:r>
              <a:rPr lang="en-US" sz="3600" b="1" i="1" dirty="0">
                <a:solidFill>
                  <a:srgbClr val="FF9900"/>
                </a:solidFill>
                <a:latin typeface="Bookman Old Style" panose="02050604050505020204" pitchFamily="18" charset="0"/>
              </a:rPr>
              <a:t>multifaceted; </a:t>
            </a:r>
          </a:p>
          <a:p>
            <a:pPr marL="0" indent="0" algn="just">
              <a:lnSpc>
                <a:spcPct val="200000"/>
              </a:lnSpc>
              <a:spcBef>
                <a:spcPts val="0"/>
              </a:spcBef>
              <a:buNone/>
            </a:pPr>
            <a:r>
              <a:rPr lang="en-US" sz="3600" b="1" i="1" dirty="0">
                <a:solidFill>
                  <a:srgbClr val="FF9900"/>
                </a:solidFill>
                <a:latin typeface="Bookman Old Style" panose="02050604050505020204" pitchFamily="18" charset="0"/>
              </a:rPr>
              <a:t>multi-method;  </a:t>
            </a:r>
          </a:p>
          <a:p>
            <a:pPr marL="0" indent="0" algn="just">
              <a:lnSpc>
                <a:spcPct val="200000"/>
              </a:lnSpc>
              <a:spcBef>
                <a:spcPts val="0"/>
              </a:spcBef>
              <a:buNone/>
            </a:pPr>
            <a:r>
              <a:rPr lang="en-US" sz="3600" b="1" i="1" dirty="0">
                <a:solidFill>
                  <a:srgbClr val="FF9900"/>
                </a:solidFill>
                <a:latin typeface="Bookman Old Style" panose="02050604050505020204" pitchFamily="18" charset="0"/>
              </a:rPr>
              <a:t>multi-level </a:t>
            </a:r>
          </a:p>
          <a:p>
            <a:pPr marL="0" indent="0" algn="just">
              <a:lnSpc>
                <a:spcPct val="200000"/>
              </a:lnSpc>
              <a:buNone/>
            </a:pPr>
            <a:endParaRPr lang="uk-UA" sz="3600" b="1" dirty="0">
              <a:solidFill>
                <a:srgbClr val="FF9900"/>
              </a:solidFill>
              <a:latin typeface="Bookman Old Style" panose="02050604050505020204" pitchFamily="18" charset="0"/>
            </a:endParaRPr>
          </a:p>
          <a:p>
            <a:pPr marL="0" indent="0">
              <a:buNone/>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277327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The Actors and Procedures </a:t>
            </a:r>
            <a:br>
              <a:rPr lang="uk-UA" b="1" dirty="0">
                <a:solidFill>
                  <a:srgbClr val="FF9900"/>
                </a:solidFill>
                <a:latin typeface="Bookman Old Style" panose="02050604050505020204" pitchFamily="18" charset="0"/>
              </a:rPr>
            </a:br>
            <a:r>
              <a:rPr lang="en-US" b="1" dirty="0">
                <a:solidFill>
                  <a:srgbClr val="FF9900"/>
                </a:solidFill>
                <a:latin typeface="Bookman Old Style" panose="02050604050505020204" pitchFamily="18" charset="0"/>
              </a:rPr>
              <a:t>of EU Foreign Policy</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1943101"/>
            <a:ext cx="11696700" cy="4549774"/>
          </a:xfrm>
        </p:spPr>
        <p:txBody>
          <a:bodyPr>
            <a:normAutofit/>
          </a:bodyPr>
          <a:lstStyle/>
          <a:p>
            <a:pPr marL="742950" indent="-742950" algn="just">
              <a:lnSpc>
                <a:spcPct val="150000"/>
              </a:lnSpc>
              <a:spcBef>
                <a:spcPts val="0"/>
              </a:spcBef>
              <a:buAutoNum type="arabicPeriod"/>
            </a:pPr>
            <a:r>
              <a:rPr lang="en-US" sz="3600" b="1" dirty="0">
                <a:solidFill>
                  <a:srgbClr val="FF9900"/>
                </a:solidFill>
                <a:latin typeface="Bookman Old Style" panose="02050604050505020204" pitchFamily="18" charset="0"/>
              </a:rPr>
              <a:t>Understanding the Foreign Policy of the EU</a:t>
            </a:r>
          </a:p>
          <a:p>
            <a:pPr marL="742950" indent="-742950" algn="just">
              <a:lnSpc>
                <a:spcPct val="150000"/>
              </a:lnSpc>
              <a:spcBef>
                <a:spcPts val="0"/>
              </a:spcBef>
              <a:buAutoNum type="arabicPeriod"/>
            </a:pPr>
            <a:r>
              <a:rPr lang="en-US" sz="3600" b="1" dirty="0">
                <a:solidFill>
                  <a:srgbClr val="FF9900"/>
                </a:solidFill>
                <a:latin typeface="Bookman Old Style" panose="02050604050505020204" pitchFamily="18" charset="0"/>
              </a:rPr>
              <a:t>Institutional Framework (The European Council; The Council; The Commission; </a:t>
            </a:r>
            <a:endParaRPr lang="en-US" dirty="0"/>
          </a:p>
        </p:txBody>
      </p:sp>
    </p:spTree>
    <p:extLst>
      <p:ext uri="{BB962C8B-B14F-4D97-AF65-F5344CB8AC3E}">
        <p14:creationId xmlns:p14="http://schemas.microsoft.com/office/powerpoint/2010/main" val="1291951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Understanding the Foreign Policy of the EU</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1943101"/>
            <a:ext cx="11696700" cy="4549774"/>
          </a:xfrm>
        </p:spPr>
        <p:txBody>
          <a:bodyPr>
            <a:normAutofit/>
          </a:bodyPr>
          <a:lstStyle/>
          <a:p>
            <a:pPr marL="0" indent="0" algn="just">
              <a:lnSpc>
                <a:spcPct val="200000"/>
              </a:lnSpc>
              <a:spcBef>
                <a:spcPts val="0"/>
              </a:spcBef>
              <a:buNone/>
            </a:pPr>
            <a:r>
              <a:rPr lang="en-US" sz="4800" b="1" i="1" dirty="0">
                <a:solidFill>
                  <a:srgbClr val="FF9900"/>
                </a:solidFill>
                <a:latin typeface="Bookman Old Style" panose="02050604050505020204" pitchFamily="18" charset="0"/>
              </a:rPr>
              <a:t>Multifaceted foreign policy but not all-encompassing </a:t>
            </a:r>
          </a:p>
          <a:p>
            <a:pPr marL="0" indent="0" algn="just">
              <a:lnSpc>
                <a:spcPct val="200000"/>
              </a:lnSpc>
              <a:buNone/>
            </a:pPr>
            <a:endParaRPr lang="uk-UA" sz="3600" b="1" dirty="0">
              <a:solidFill>
                <a:srgbClr val="FF9900"/>
              </a:solidFill>
              <a:latin typeface="Bookman Old Style" panose="02050604050505020204" pitchFamily="18" charset="0"/>
            </a:endParaRPr>
          </a:p>
          <a:p>
            <a:pPr marL="0" indent="0">
              <a:buNone/>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1981148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a:xfrm>
            <a:off x="838200" y="365126"/>
            <a:ext cx="10515600" cy="833054"/>
          </a:xfrm>
        </p:spPr>
        <p:txBody>
          <a:bodyPr>
            <a:normAutofit fontScale="90000"/>
          </a:bodyPr>
          <a:lstStyle/>
          <a:p>
            <a:pPr algn="ctr"/>
            <a:r>
              <a:rPr lang="en-US" b="1" dirty="0">
                <a:solidFill>
                  <a:srgbClr val="FF9900"/>
                </a:solidFill>
                <a:latin typeface="Bookman Old Style" panose="02050604050505020204" pitchFamily="18" charset="0"/>
              </a:rPr>
              <a:t>Understanding the Foreign Policy of the EU</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1198179"/>
            <a:ext cx="11696700" cy="5294696"/>
          </a:xfrm>
        </p:spPr>
        <p:txBody>
          <a:bodyPr>
            <a:normAutofit/>
          </a:bodyPr>
          <a:lstStyle/>
          <a:p>
            <a:endParaRPr lang="en-US" dirty="0"/>
          </a:p>
          <a:p>
            <a:pPr marL="0" indent="0" algn="just">
              <a:buNone/>
            </a:pPr>
            <a:r>
              <a:rPr lang="en-US" b="1" dirty="0">
                <a:solidFill>
                  <a:srgbClr val="FFC000"/>
                </a:solidFill>
              </a:rPr>
              <a:t>… competences not conferred upon the Union in the Treaties remain with the Member States.  (Art.4)</a:t>
            </a:r>
          </a:p>
          <a:p>
            <a:pPr marL="0" indent="0" algn="just">
              <a:buNone/>
            </a:pPr>
            <a:endParaRPr lang="uk-UA" sz="3600" b="1" dirty="0">
              <a:solidFill>
                <a:srgbClr val="FFC000"/>
              </a:solidFill>
              <a:latin typeface="Bookman Old Style" panose="02050604050505020204" pitchFamily="18" charset="0"/>
            </a:endParaRPr>
          </a:p>
          <a:p>
            <a:pPr marL="0" indent="0">
              <a:buNone/>
            </a:pPr>
            <a:endParaRPr lang="uk-UA" b="1" dirty="0">
              <a:solidFill>
                <a:srgbClr val="FFC0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1240092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a:xfrm>
            <a:off x="838200" y="365126"/>
            <a:ext cx="10515600" cy="833054"/>
          </a:xfrm>
        </p:spPr>
        <p:txBody>
          <a:bodyPr>
            <a:normAutofit fontScale="90000"/>
          </a:bodyPr>
          <a:lstStyle/>
          <a:p>
            <a:pPr algn="ctr"/>
            <a:r>
              <a:rPr lang="en-US" b="1" dirty="0">
                <a:solidFill>
                  <a:srgbClr val="FF9900"/>
                </a:solidFill>
                <a:latin typeface="Bookman Old Style" panose="02050604050505020204" pitchFamily="18" charset="0"/>
              </a:rPr>
              <a:t>Understanding the Foreign Policy of the EU</a:t>
            </a:r>
            <a:endParaRPr lang="en-US" dirty="0"/>
          </a:p>
        </p:txBody>
      </p:sp>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867102"/>
            <a:ext cx="11657943" cy="5849007"/>
          </a:xfrm>
        </p:spPr>
        <p:txBody>
          <a:bodyPr>
            <a:normAutofit/>
          </a:bodyPr>
          <a:lstStyle/>
          <a:p>
            <a:endParaRPr lang="en-US" dirty="0"/>
          </a:p>
          <a:p>
            <a:pPr marL="0" indent="0" algn="just">
              <a:buNone/>
            </a:pPr>
            <a:endParaRPr lang="en-US" b="1" dirty="0">
              <a:solidFill>
                <a:srgbClr val="FFC000"/>
              </a:solidFill>
              <a:latin typeface="Bookman Old Style" panose="02050604050505020204" pitchFamily="18" charset="0"/>
            </a:endParaRPr>
          </a:p>
          <a:p>
            <a:pPr marL="0" indent="0" algn="just">
              <a:buNone/>
            </a:pPr>
            <a:r>
              <a:rPr lang="en-US" b="1" dirty="0">
                <a:solidFill>
                  <a:srgbClr val="FFC000"/>
                </a:solidFill>
                <a:latin typeface="Bookman Old Style" panose="02050604050505020204" pitchFamily="18" charset="0"/>
              </a:rPr>
              <a:t>The limits of Union competences are governed by the principle of conferral. The use of Union competences is governed by the principles of subsidiarity and proportionality. </a:t>
            </a:r>
          </a:p>
          <a:p>
            <a:pPr marL="0" indent="0">
              <a:buNone/>
            </a:pPr>
            <a:endParaRPr lang="uk-UA" sz="3600" b="1" dirty="0">
              <a:solidFill>
                <a:srgbClr val="FFC000"/>
              </a:solidFill>
              <a:latin typeface="Bookman Old Style" panose="02050604050505020204" pitchFamily="18" charset="0"/>
            </a:endParaRPr>
          </a:p>
          <a:p>
            <a:pPr marL="0" indent="0">
              <a:buNone/>
            </a:pPr>
            <a:endParaRPr lang="uk-UA" b="1" dirty="0">
              <a:solidFill>
                <a:srgbClr val="FFC0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sp>
        <p:nvSpPr>
          <p:cNvPr id="3" name="Content Placeholder 2">
            <a:extLst>
              <a:ext uri="{FF2B5EF4-FFF2-40B4-BE49-F238E27FC236}">
                <a16:creationId xmlns:a16="http://schemas.microsoft.com/office/drawing/2014/main" id="{5789EC3B-9C30-486D-BC05-F4157336328E}"/>
              </a:ext>
            </a:extLst>
          </p:cNvPr>
          <p:cNvSpPr>
            <a:spLocks noGrp="1"/>
          </p:cNvSpPr>
          <p:nvPr>
            <p:ph sz="half" idx="1"/>
          </p:nvPr>
        </p:nvSpPr>
        <p:spPr/>
        <p:txBody>
          <a:bodyPr/>
          <a:lstStyle/>
          <a:p>
            <a:endParaRPr lang="en-US" dirty="0"/>
          </a:p>
        </p:txBody>
      </p:sp>
      <p:pic>
        <p:nvPicPr>
          <p:cNvPr id="7" name="Content Placeholder 7">
            <a:extLst>
              <a:ext uri="{FF2B5EF4-FFF2-40B4-BE49-F238E27FC236}">
                <a16:creationId xmlns:a16="http://schemas.microsoft.com/office/drawing/2014/main" id="{939F9000-61EE-471E-A247-F2CDC5E50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Tree>
    <p:extLst>
      <p:ext uri="{BB962C8B-B14F-4D97-AF65-F5344CB8AC3E}">
        <p14:creationId xmlns:p14="http://schemas.microsoft.com/office/powerpoint/2010/main" val="2521302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a:xfrm>
            <a:off x="838200" y="365126"/>
            <a:ext cx="10515600" cy="833054"/>
          </a:xfrm>
        </p:spPr>
        <p:txBody>
          <a:bodyPr>
            <a:normAutofit fontScale="90000"/>
          </a:bodyPr>
          <a:lstStyle/>
          <a:p>
            <a:pPr algn="ctr"/>
            <a:r>
              <a:rPr lang="en-US" b="1" dirty="0">
                <a:solidFill>
                  <a:srgbClr val="FF9900"/>
                </a:solidFill>
                <a:latin typeface="Bookman Old Style" panose="02050604050505020204" pitchFamily="18" charset="0"/>
              </a:rPr>
              <a:t>Understanding the Foreign Policy of the EU</a:t>
            </a:r>
            <a:endParaRPr lang="en-US" dirty="0"/>
          </a:p>
        </p:txBody>
      </p:sp>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867102"/>
            <a:ext cx="11657943" cy="5849007"/>
          </a:xfrm>
        </p:spPr>
        <p:txBody>
          <a:bodyPr>
            <a:normAutofit/>
          </a:bodyPr>
          <a:lstStyle/>
          <a:p>
            <a:endParaRPr lang="en-US" dirty="0"/>
          </a:p>
          <a:p>
            <a:pPr marL="0" indent="0" algn="just">
              <a:buNone/>
            </a:pPr>
            <a:r>
              <a:rPr lang="en-US" b="1" dirty="0">
                <a:solidFill>
                  <a:srgbClr val="FFC000"/>
                </a:solidFill>
                <a:latin typeface="Bookman Old Style" panose="02050604050505020204" pitchFamily="18" charset="0"/>
              </a:rPr>
              <a:t>Under the principle of conferral, the Union shall act only within the limits of the competences conferred upon it by the Member States in the Treaties to attain the objectives set out therein. Competences not conferred upon the Union in the Treaties remain with the Member States. </a:t>
            </a:r>
          </a:p>
          <a:p>
            <a:pPr marL="0" indent="0" algn="just">
              <a:buNone/>
            </a:pPr>
            <a:r>
              <a:rPr lang="en-US" b="1" dirty="0">
                <a:solidFill>
                  <a:srgbClr val="FFC000"/>
                </a:solidFill>
                <a:latin typeface="Bookman Old Style" panose="02050604050505020204" pitchFamily="18" charset="0"/>
              </a:rPr>
              <a:t>Under the principle of subsidiarity, in areas which do not fall within its exclusive competence, the Union shall act only if and in so far as the objectives of the proposed action cannot be sufficiently achieved by the Member States, either at central level or at regional and local level, but can rather, by reason of the scale or effects of the proposed action, be better achieved at Union level. </a:t>
            </a:r>
          </a:p>
          <a:p>
            <a:pPr marL="0" indent="0">
              <a:buNone/>
            </a:pPr>
            <a:endParaRPr lang="uk-UA" sz="3600" b="1" dirty="0">
              <a:solidFill>
                <a:srgbClr val="FFC000"/>
              </a:solidFill>
              <a:latin typeface="Bookman Old Style" panose="02050604050505020204" pitchFamily="18" charset="0"/>
            </a:endParaRPr>
          </a:p>
          <a:p>
            <a:pPr marL="0" indent="0">
              <a:buNone/>
            </a:pPr>
            <a:endParaRPr lang="uk-UA" b="1" dirty="0">
              <a:solidFill>
                <a:srgbClr val="FFC0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sp>
        <p:nvSpPr>
          <p:cNvPr id="3" name="Content Placeholder 2">
            <a:extLst>
              <a:ext uri="{FF2B5EF4-FFF2-40B4-BE49-F238E27FC236}">
                <a16:creationId xmlns:a16="http://schemas.microsoft.com/office/drawing/2014/main" id="{5789EC3B-9C30-486D-BC05-F4157336328E}"/>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3997546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Understanding the Foreign Policy of the EU</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1943101"/>
            <a:ext cx="11696700" cy="4549774"/>
          </a:xfrm>
        </p:spPr>
        <p:txBody>
          <a:bodyPr>
            <a:normAutofit lnSpcReduction="10000"/>
          </a:bodyPr>
          <a:lstStyle/>
          <a:p>
            <a:pPr marL="742950" indent="-742950" algn="just">
              <a:lnSpc>
                <a:spcPct val="200000"/>
              </a:lnSpc>
              <a:buAutoNum type="arabicParenR"/>
            </a:pPr>
            <a:r>
              <a:rPr lang="en-US" sz="3600" b="1" dirty="0">
                <a:solidFill>
                  <a:srgbClr val="FF9900"/>
                </a:solidFill>
                <a:latin typeface="Bookman Old Style" panose="02050604050505020204" pitchFamily="18" charset="0"/>
              </a:rPr>
              <a:t>The EU’s competence varies depending on the foreign policy dimension at stake.</a:t>
            </a:r>
          </a:p>
          <a:p>
            <a:pPr marL="742950" indent="-742950" algn="just">
              <a:lnSpc>
                <a:spcPct val="200000"/>
              </a:lnSpc>
              <a:buAutoNum type="arabicParenR"/>
            </a:pPr>
            <a:r>
              <a:rPr lang="en-US" sz="3600" b="1" dirty="0">
                <a:solidFill>
                  <a:srgbClr val="FF9900"/>
                </a:solidFill>
                <a:latin typeface="Bookman Old Style" panose="02050604050505020204" pitchFamily="18" charset="0"/>
              </a:rPr>
              <a:t>MS retain control over the FP</a:t>
            </a:r>
          </a:p>
          <a:p>
            <a:pPr marL="0" indent="0" algn="just">
              <a:lnSpc>
                <a:spcPct val="200000"/>
              </a:lnSpc>
              <a:buNone/>
            </a:pPr>
            <a:r>
              <a:rPr lang="en-US" sz="3600" b="1" dirty="0">
                <a:solidFill>
                  <a:srgbClr val="FF9900"/>
                </a:solidFill>
                <a:latin typeface="Bookman Old Style" panose="02050604050505020204" pitchFamily="18" charset="0"/>
              </a:rPr>
              <a:t> </a:t>
            </a:r>
            <a:endParaRPr lang="uk-UA" sz="3600" b="1" dirty="0">
              <a:solidFill>
                <a:srgbClr val="FF9900"/>
              </a:solidFill>
              <a:latin typeface="Bookman Old Style" panose="02050604050505020204" pitchFamily="18" charset="0"/>
            </a:endParaRPr>
          </a:p>
          <a:p>
            <a:pPr marL="0" indent="0">
              <a:buNone/>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2152299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Understanding the Foreign Policy of the EU</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288758" y="1219200"/>
            <a:ext cx="11731792" cy="5273675"/>
          </a:xfrm>
        </p:spPr>
        <p:txBody>
          <a:bodyPr>
            <a:normAutofit/>
          </a:bodyPr>
          <a:lstStyle/>
          <a:p>
            <a:pPr marL="0" indent="0" algn="just">
              <a:lnSpc>
                <a:spcPct val="200000"/>
              </a:lnSpc>
              <a:buNone/>
            </a:pPr>
            <a:r>
              <a:rPr lang="en-US" b="1" dirty="0">
                <a:solidFill>
                  <a:srgbClr val="FF9900"/>
                </a:solidFill>
                <a:latin typeface="Bookman Old Style" panose="02050604050505020204" pitchFamily="18" charset="0"/>
              </a:rPr>
              <a:t>Multi-method foreign policy</a:t>
            </a:r>
            <a:r>
              <a:rPr lang="de-DE" b="1" dirty="0">
                <a:solidFill>
                  <a:srgbClr val="FF9900"/>
                </a:solidFill>
                <a:latin typeface="Bookman Old Style" panose="02050604050505020204" pitchFamily="18" charset="0"/>
              </a:rPr>
              <a:t>: </a:t>
            </a:r>
          </a:p>
          <a:p>
            <a:pPr marL="0" indent="0" algn="just">
              <a:lnSpc>
                <a:spcPct val="200000"/>
              </a:lnSpc>
              <a:buNone/>
            </a:pPr>
            <a:r>
              <a:rPr lang="en-US" b="1" dirty="0">
                <a:solidFill>
                  <a:srgbClr val="FF9900"/>
                </a:solidFill>
                <a:latin typeface="Bookman Old Style" panose="02050604050505020204" pitchFamily="18" charset="0"/>
              </a:rPr>
              <a:t>treaty settings (the Treaty on EU and the Treaty on the Functioning of the EU)</a:t>
            </a:r>
          </a:p>
          <a:p>
            <a:pPr marL="0" indent="0" algn="just">
              <a:lnSpc>
                <a:spcPct val="200000"/>
              </a:lnSpc>
              <a:buNone/>
            </a:pPr>
            <a:r>
              <a:rPr lang="en-US" b="1" dirty="0">
                <a:solidFill>
                  <a:srgbClr val="FF9900"/>
                </a:solidFill>
                <a:latin typeface="Bookman Old Style" panose="02050604050505020204" pitchFamily="18" charset="0"/>
              </a:rPr>
              <a:t>Intergovernmental and community methods </a:t>
            </a:r>
            <a:endParaRPr lang="uk-UA" b="1" dirty="0">
              <a:solidFill>
                <a:srgbClr val="FF9900"/>
              </a:solidFill>
              <a:latin typeface="Bookman Old Style" panose="02050604050505020204" pitchFamily="18" charset="0"/>
            </a:endParaRPr>
          </a:p>
          <a:p>
            <a:pPr marL="0" indent="0">
              <a:buNone/>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1815287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Treaty on EU</a:t>
            </a:r>
            <a:br>
              <a:rPr lang="en-US" b="1" dirty="0">
                <a:solidFill>
                  <a:srgbClr val="FF9900"/>
                </a:solidFill>
                <a:latin typeface="Bookman Old Style" panose="02050604050505020204" pitchFamily="18" charset="0"/>
              </a:rPr>
            </a:b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288758" y="940904"/>
            <a:ext cx="11731792" cy="5551971"/>
          </a:xfrm>
        </p:spPr>
        <p:txBody>
          <a:bodyPr>
            <a:normAutofit/>
          </a:bodyPr>
          <a:lstStyle/>
          <a:p>
            <a:pPr marL="0" indent="0">
              <a:buNone/>
            </a:pPr>
            <a:r>
              <a:rPr lang="en-US" b="1" dirty="0">
                <a:solidFill>
                  <a:srgbClr val="FF9900"/>
                </a:solidFill>
                <a:latin typeface="Bookman Old Style" panose="02050604050505020204" pitchFamily="18" charset="0"/>
              </a:rPr>
              <a:t>Title I Common provisions </a:t>
            </a:r>
          </a:p>
          <a:p>
            <a:pPr marL="0" indent="0">
              <a:buNone/>
            </a:pPr>
            <a:r>
              <a:rPr lang="en-US" b="1" dirty="0">
                <a:solidFill>
                  <a:srgbClr val="FF9900"/>
                </a:solidFill>
                <a:latin typeface="Bookman Old Style" panose="02050604050505020204" pitchFamily="18" charset="0"/>
              </a:rPr>
              <a:t>Title II Provisions on democratic principles</a:t>
            </a:r>
          </a:p>
          <a:p>
            <a:pPr marL="0" indent="0">
              <a:buNone/>
            </a:pPr>
            <a:r>
              <a:rPr lang="en-US" b="1" dirty="0">
                <a:solidFill>
                  <a:srgbClr val="FF9900"/>
                </a:solidFill>
                <a:latin typeface="Bookman Old Style" panose="02050604050505020204" pitchFamily="18" charset="0"/>
              </a:rPr>
              <a:t>Title III Provisions on institutions </a:t>
            </a:r>
          </a:p>
          <a:p>
            <a:pPr marL="0" indent="0">
              <a:buNone/>
            </a:pPr>
            <a:r>
              <a:rPr lang="en-US" b="1" dirty="0">
                <a:solidFill>
                  <a:srgbClr val="FF9900"/>
                </a:solidFill>
                <a:latin typeface="Bookman Old Style" panose="02050604050505020204" pitchFamily="18" charset="0"/>
              </a:rPr>
              <a:t>Title IV Provisions on enhanced cooperation</a:t>
            </a:r>
          </a:p>
          <a:p>
            <a:pPr marL="0" indent="0">
              <a:buNone/>
            </a:pPr>
            <a:r>
              <a:rPr lang="en-US" b="1" dirty="0">
                <a:solidFill>
                  <a:srgbClr val="FF9900"/>
                </a:solidFill>
                <a:latin typeface="Bookman Old Style" panose="02050604050505020204" pitchFamily="18" charset="0"/>
              </a:rPr>
              <a:t>Title V General provisions on the Unions external action and specific provisions  on the Common Foreign and Security Policy (CFSP)</a:t>
            </a:r>
          </a:p>
          <a:p>
            <a:pPr marL="0" indent="0">
              <a:buNone/>
            </a:pPr>
            <a:r>
              <a:rPr lang="en-US" b="1" dirty="0">
                <a:solidFill>
                  <a:srgbClr val="FF9900"/>
                </a:solidFill>
                <a:latin typeface="Bookman Old Style" panose="02050604050505020204" pitchFamily="18" charset="0"/>
              </a:rPr>
              <a:t>Chapter 1; Chapter 2 (Section 1 Common provisions </a:t>
            </a:r>
            <a:br>
              <a:rPr lang="en-US" b="1" dirty="0">
                <a:solidFill>
                  <a:srgbClr val="FF9900"/>
                </a:solidFill>
                <a:latin typeface="Bookman Old Style" panose="02050604050505020204" pitchFamily="18" charset="0"/>
              </a:rPr>
            </a:br>
            <a:r>
              <a:rPr lang="en-US" b="1" dirty="0">
                <a:solidFill>
                  <a:srgbClr val="FF9900"/>
                </a:solidFill>
                <a:latin typeface="Bookman Old Style" panose="02050604050505020204" pitchFamily="18" charset="0"/>
              </a:rPr>
              <a:t>Section 2 Provisions on the Common security and </a:t>
            </a:r>
            <a:r>
              <a:rPr lang="en-US" b="1" dirty="0" err="1">
                <a:solidFill>
                  <a:srgbClr val="FF9900"/>
                </a:solidFill>
                <a:latin typeface="Bookman Old Style" panose="02050604050505020204" pitchFamily="18" charset="0"/>
              </a:rPr>
              <a:t>defence</a:t>
            </a:r>
            <a:r>
              <a:rPr lang="en-US" b="1" dirty="0">
                <a:solidFill>
                  <a:srgbClr val="FF9900"/>
                </a:solidFill>
                <a:latin typeface="Bookman Old Style" panose="02050604050505020204" pitchFamily="18" charset="0"/>
              </a:rPr>
              <a:t> policy)</a:t>
            </a:r>
          </a:p>
          <a:p>
            <a:pPr marL="0" indent="0">
              <a:buNone/>
            </a:pPr>
            <a:r>
              <a:rPr lang="en-US" b="1" dirty="0">
                <a:solidFill>
                  <a:srgbClr val="FF9900"/>
                </a:solidFill>
                <a:latin typeface="Bookman Old Style" panose="02050604050505020204" pitchFamily="18" charset="0"/>
              </a:rPr>
              <a:t>Title VI Final provisions </a:t>
            </a:r>
          </a:p>
          <a:p>
            <a:pPr marL="0" indent="0">
              <a:buNone/>
            </a:pPr>
            <a:endParaRPr lang="uk-UA" b="1" dirty="0">
              <a:solidFill>
                <a:srgbClr val="FF9900"/>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2529492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fontScale="90000"/>
          </a:bodyPr>
          <a:lstStyle/>
          <a:p>
            <a:pPr algn="ctr"/>
            <a:r>
              <a:rPr lang="en-US" b="1" dirty="0">
                <a:solidFill>
                  <a:srgbClr val="FF9900"/>
                </a:solidFill>
                <a:latin typeface="Bookman Old Style" panose="02050604050505020204" pitchFamily="18" charset="0"/>
              </a:rPr>
              <a:t>Treaty on the Functioning of the EU</a:t>
            </a:r>
            <a:br>
              <a:rPr lang="en-US" b="1" dirty="0">
                <a:solidFill>
                  <a:srgbClr val="FF9900"/>
                </a:solidFill>
                <a:latin typeface="Bookman Old Style" panose="02050604050505020204" pitchFamily="18" charset="0"/>
              </a:rPr>
            </a:b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288758" y="954158"/>
            <a:ext cx="11731792" cy="5538718"/>
          </a:xfrm>
        </p:spPr>
        <p:txBody>
          <a:bodyPr>
            <a:normAutofit/>
          </a:bodyPr>
          <a:lstStyle/>
          <a:p>
            <a:pPr marL="0" indent="0">
              <a:buNone/>
            </a:pPr>
            <a:r>
              <a:rPr lang="en-US" b="1" dirty="0">
                <a:solidFill>
                  <a:srgbClr val="FF9900"/>
                </a:solidFill>
                <a:latin typeface="Bookman Old Style" panose="02050604050505020204" pitchFamily="18" charset="0"/>
              </a:rPr>
              <a:t>Part one 		Principles </a:t>
            </a:r>
          </a:p>
          <a:p>
            <a:pPr marL="0" indent="0">
              <a:buNone/>
            </a:pPr>
            <a:r>
              <a:rPr lang="en-US" b="1" dirty="0">
                <a:solidFill>
                  <a:srgbClr val="FF9900"/>
                </a:solidFill>
                <a:latin typeface="Bookman Old Style" panose="02050604050505020204" pitchFamily="18" charset="0"/>
              </a:rPr>
              <a:t>Part two 		Non discrimination and citizenship of the 				        	Union</a:t>
            </a:r>
          </a:p>
          <a:p>
            <a:pPr marL="0" indent="0">
              <a:buNone/>
            </a:pPr>
            <a:r>
              <a:rPr lang="en-US" b="1" dirty="0">
                <a:solidFill>
                  <a:srgbClr val="FF9900"/>
                </a:solidFill>
                <a:latin typeface="Bookman Old Style" panose="02050604050505020204" pitchFamily="18" charset="0"/>
              </a:rPr>
              <a:t>Part three		Union policies and internal actions 	</a:t>
            </a:r>
          </a:p>
          <a:p>
            <a:pPr marL="0" indent="0">
              <a:buNone/>
            </a:pPr>
            <a:r>
              <a:rPr lang="en-US" b="1" dirty="0">
                <a:solidFill>
                  <a:srgbClr val="FF9900"/>
                </a:solidFill>
                <a:latin typeface="Bookman Old Style" panose="02050604050505020204" pitchFamily="18" charset="0"/>
              </a:rPr>
              <a:t>Title I  	The internal market</a:t>
            </a:r>
          </a:p>
          <a:p>
            <a:pPr marL="0" indent="0">
              <a:buNone/>
            </a:pPr>
            <a:r>
              <a:rPr lang="en-US" b="1" dirty="0">
                <a:solidFill>
                  <a:srgbClr val="FF9900"/>
                </a:solidFill>
                <a:latin typeface="Bookman Old Style" panose="02050604050505020204" pitchFamily="18" charset="0"/>
              </a:rPr>
              <a:t>Title III 	Agriculture and fisheries </a:t>
            </a:r>
          </a:p>
          <a:p>
            <a:pPr marL="0" indent="0">
              <a:buNone/>
            </a:pPr>
            <a:r>
              <a:rPr lang="en-US" b="1" dirty="0">
                <a:solidFill>
                  <a:srgbClr val="FF9900"/>
                </a:solidFill>
                <a:latin typeface="Bookman Old Style" panose="02050604050505020204" pitchFamily="18" charset="0"/>
              </a:rPr>
              <a:t>Title V 	Area of freedom, security and justice </a:t>
            </a:r>
          </a:p>
          <a:p>
            <a:pPr marL="0" indent="0">
              <a:buNone/>
            </a:pPr>
            <a:r>
              <a:rPr lang="en-US" b="1" dirty="0">
                <a:solidFill>
                  <a:srgbClr val="FF9900"/>
                </a:solidFill>
                <a:latin typeface="Bookman Old Style" panose="02050604050505020204" pitchFamily="18" charset="0"/>
              </a:rPr>
              <a:t>Title VIII Economic and monitory policy</a:t>
            </a:r>
          </a:p>
          <a:p>
            <a:pPr marL="0" indent="0">
              <a:buNone/>
            </a:pPr>
            <a:endParaRPr lang="uk-UA" b="1" dirty="0">
              <a:solidFill>
                <a:srgbClr val="FF9900"/>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3836801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fontScale="90000"/>
          </a:bodyPr>
          <a:lstStyle/>
          <a:p>
            <a:pPr algn="ctr"/>
            <a:r>
              <a:rPr lang="en-US" b="1" dirty="0">
                <a:solidFill>
                  <a:srgbClr val="FF9900"/>
                </a:solidFill>
                <a:latin typeface="Bookman Old Style" panose="02050604050505020204" pitchFamily="18" charset="0"/>
              </a:rPr>
              <a:t>Treaty on the Functioning of the EU</a:t>
            </a:r>
            <a:br>
              <a:rPr lang="en-US" b="1" dirty="0">
                <a:solidFill>
                  <a:srgbClr val="FF9900"/>
                </a:solidFill>
                <a:latin typeface="Bookman Old Style" panose="02050604050505020204" pitchFamily="18" charset="0"/>
              </a:rPr>
            </a:b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288758" y="954158"/>
            <a:ext cx="11903242" cy="5903842"/>
          </a:xfrm>
        </p:spPr>
        <p:txBody>
          <a:bodyPr>
            <a:normAutofit/>
          </a:bodyPr>
          <a:lstStyle/>
          <a:p>
            <a:pPr marL="0" indent="0">
              <a:buNone/>
            </a:pPr>
            <a:r>
              <a:rPr lang="en-US" b="1" dirty="0">
                <a:solidFill>
                  <a:srgbClr val="FF9900"/>
                </a:solidFill>
                <a:latin typeface="Bookman Old Style" panose="02050604050505020204" pitchFamily="18" charset="0"/>
              </a:rPr>
              <a:t>Title XIX 		Research and technological development and 			space</a:t>
            </a:r>
          </a:p>
          <a:p>
            <a:pPr marL="0" indent="0">
              <a:buNone/>
            </a:pPr>
            <a:r>
              <a:rPr lang="en-US" b="1" dirty="0">
                <a:solidFill>
                  <a:srgbClr val="FF9900"/>
                </a:solidFill>
                <a:latin typeface="Bookman Old Style" panose="02050604050505020204" pitchFamily="18" charset="0"/>
              </a:rPr>
              <a:t>Title XX 		Environment </a:t>
            </a:r>
          </a:p>
          <a:p>
            <a:pPr marL="0" indent="0">
              <a:buNone/>
            </a:pPr>
            <a:r>
              <a:rPr lang="en-US" b="1" dirty="0">
                <a:solidFill>
                  <a:srgbClr val="FF9900"/>
                </a:solidFill>
                <a:latin typeface="Bookman Old Style" panose="02050604050505020204" pitchFamily="18" charset="0"/>
              </a:rPr>
              <a:t>Title XXI		Energy </a:t>
            </a:r>
          </a:p>
          <a:p>
            <a:pPr marL="0" indent="0">
              <a:buNone/>
            </a:pPr>
            <a:r>
              <a:rPr lang="en-US" b="1" dirty="0">
                <a:solidFill>
                  <a:srgbClr val="FF9900"/>
                </a:solidFill>
                <a:latin typeface="Bookman Old Style" panose="02050604050505020204" pitchFamily="18" charset="0"/>
              </a:rPr>
              <a:t>Part four		Association of the oversee countries and 				territories  </a:t>
            </a:r>
          </a:p>
          <a:p>
            <a:pPr marL="0" indent="0">
              <a:buNone/>
            </a:pPr>
            <a:r>
              <a:rPr lang="en-US" b="1" dirty="0">
                <a:solidFill>
                  <a:srgbClr val="FF9900"/>
                </a:solidFill>
                <a:latin typeface="Bookman Old Style" panose="02050604050505020204" pitchFamily="18" charset="0"/>
              </a:rPr>
              <a:t>Part five		The Union’s external actions </a:t>
            </a:r>
          </a:p>
          <a:p>
            <a:pPr marL="0" indent="0">
              <a:buNone/>
            </a:pPr>
            <a:r>
              <a:rPr lang="en-US" b="1" dirty="0">
                <a:solidFill>
                  <a:srgbClr val="FF9900"/>
                </a:solidFill>
                <a:latin typeface="Bookman Old Style" panose="02050604050505020204" pitchFamily="18" charset="0"/>
              </a:rPr>
              <a:t>Title I 	General provisions on the Union’s external actions</a:t>
            </a:r>
          </a:p>
          <a:p>
            <a:pPr marL="0" indent="0">
              <a:buNone/>
            </a:pPr>
            <a:r>
              <a:rPr lang="en-US" b="1" dirty="0">
                <a:solidFill>
                  <a:srgbClr val="FF9900"/>
                </a:solidFill>
                <a:latin typeface="Bookman Old Style" panose="02050604050505020204" pitchFamily="18" charset="0"/>
              </a:rPr>
              <a:t>Title II 	Common commercial 	policy</a:t>
            </a:r>
          </a:p>
          <a:p>
            <a:pPr marL="0" indent="0">
              <a:buNone/>
            </a:pPr>
            <a:r>
              <a:rPr lang="en-US" b="1" dirty="0">
                <a:solidFill>
                  <a:srgbClr val="FF9900"/>
                </a:solidFill>
                <a:latin typeface="Bookman Old Style" panose="02050604050505020204" pitchFamily="18" charset="0"/>
              </a:rPr>
              <a:t>Title III 	Cooperation with third </a:t>
            </a:r>
          </a:p>
          <a:p>
            <a:pPr marL="0" indent="0">
              <a:buNone/>
            </a:pPr>
            <a:r>
              <a:rPr lang="en-US" b="1" dirty="0">
                <a:solidFill>
                  <a:srgbClr val="FF9900"/>
                </a:solidFill>
                <a:latin typeface="Bookman Old Style" panose="02050604050505020204" pitchFamily="18" charset="0"/>
              </a:rPr>
              <a:t>countries and humanitarian aid</a:t>
            </a:r>
          </a:p>
          <a:p>
            <a:pPr marL="0" indent="0">
              <a:buNone/>
            </a:pPr>
            <a:endParaRPr lang="en-US" dirty="0"/>
          </a:p>
        </p:txBody>
      </p:sp>
    </p:spTree>
    <p:extLst>
      <p:ext uri="{BB962C8B-B14F-4D97-AF65-F5344CB8AC3E}">
        <p14:creationId xmlns:p14="http://schemas.microsoft.com/office/powerpoint/2010/main" val="1217900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fontScale="90000"/>
          </a:bodyPr>
          <a:lstStyle/>
          <a:p>
            <a:pPr algn="ctr"/>
            <a:r>
              <a:rPr lang="en-US" b="1" dirty="0">
                <a:solidFill>
                  <a:srgbClr val="FF9900"/>
                </a:solidFill>
                <a:latin typeface="Bookman Old Style" panose="02050604050505020204" pitchFamily="18" charset="0"/>
              </a:rPr>
              <a:t>Treaty on the Functioning of the EU</a:t>
            </a:r>
            <a:br>
              <a:rPr lang="en-US" b="1" dirty="0">
                <a:solidFill>
                  <a:srgbClr val="FF9900"/>
                </a:solidFill>
                <a:latin typeface="Bookman Old Style" panose="02050604050505020204" pitchFamily="18" charset="0"/>
              </a:rPr>
            </a:b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288758" y="954158"/>
            <a:ext cx="11903242" cy="5903842"/>
          </a:xfrm>
        </p:spPr>
        <p:txBody>
          <a:bodyPr>
            <a:normAutofit/>
          </a:bodyPr>
          <a:lstStyle/>
          <a:p>
            <a:pPr marL="0" indent="0">
              <a:buNone/>
            </a:pPr>
            <a:r>
              <a:rPr lang="en-US" b="1" dirty="0">
                <a:solidFill>
                  <a:srgbClr val="FF9900"/>
                </a:solidFill>
                <a:latin typeface="Bookman Old Style" panose="02050604050505020204" pitchFamily="18" charset="0"/>
              </a:rPr>
              <a:t>Title IV 		Restrictive measures </a:t>
            </a:r>
          </a:p>
          <a:p>
            <a:pPr marL="0" indent="0">
              <a:buNone/>
            </a:pPr>
            <a:r>
              <a:rPr lang="en-US" b="1" dirty="0">
                <a:solidFill>
                  <a:srgbClr val="FF9900"/>
                </a:solidFill>
                <a:latin typeface="Bookman Old Style" panose="02050604050505020204" pitchFamily="18" charset="0"/>
              </a:rPr>
              <a:t>Title V		International agreements</a:t>
            </a:r>
          </a:p>
          <a:p>
            <a:pPr marL="0" indent="0">
              <a:buNone/>
            </a:pPr>
            <a:r>
              <a:rPr lang="en-US" b="1" dirty="0">
                <a:solidFill>
                  <a:srgbClr val="FF9900"/>
                </a:solidFill>
                <a:latin typeface="Bookman Old Style" panose="02050604050505020204" pitchFamily="18" charset="0"/>
              </a:rPr>
              <a:t>Title VI		The Union’s relations with international 				organizations </a:t>
            </a:r>
          </a:p>
          <a:p>
            <a:pPr marL="0" indent="0">
              <a:buNone/>
            </a:pPr>
            <a:r>
              <a:rPr lang="en-US" b="1" dirty="0">
                <a:solidFill>
                  <a:srgbClr val="FF9900"/>
                </a:solidFill>
                <a:latin typeface="Bookman Old Style" panose="02050604050505020204" pitchFamily="18" charset="0"/>
              </a:rPr>
              <a:t>Title VII		Solidarity clause</a:t>
            </a:r>
          </a:p>
          <a:p>
            <a:pPr marL="0" indent="0">
              <a:buNone/>
            </a:pPr>
            <a:r>
              <a:rPr lang="en-US" b="1" dirty="0">
                <a:solidFill>
                  <a:srgbClr val="FF9900"/>
                </a:solidFill>
                <a:latin typeface="Bookman Old Style" panose="02050604050505020204" pitchFamily="18" charset="0"/>
              </a:rPr>
              <a:t>Part six		Institutional and financial provisions</a:t>
            </a:r>
          </a:p>
          <a:p>
            <a:pPr marL="0" indent="0">
              <a:buNone/>
            </a:pPr>
            <a:r>
              <a:rPr lang="en-US" b="1" dirty="0">
                <a:solidFill>
                  <a:srgbClr val="FF9900"/>
                </a:solidFill>
                <a:latin typeface="Bookman Old Style" panose="02050604050505020204" pitchFamily="18" charset="0"/>
              </a:rPr>
              <a:t>Part seven 	General and final provisions</a:t>
            </a:r>
          </a:p>
          <a:p>
            <a:pPr marL="0" indent="0">
              <a:buNone/>
            </a:pPr>
            <a:r>
              <a:rPr lang="en-US" b="1" dirty="0">
                <a:solidFill>
                  <a:srgbClr val="FF9900"/>
                </a:solidFill>
                <a:latin typeface="Bookman Old Style" panose="02050604050505020204" pitchFamily="18" charset="0"/>
              </a:rPr>
              <a:t>Declarations</a:t>
            </a:r>
          </a:p>
        </p:txBody>
      </p:sp>
    </p:spTree>
    <p:extLst>
      <p:ext uri="{BB962C8B-B14F-4D97-AF65-F5344CB8AC3E}">
        <p14:creationId xmlns:p14="http://schemas.microsoft.com/office/powerpoint/2010/main" val="118999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The Actors and Procedures </a:t>
            </a:r>
            <a:br>
              <a:rPr lang="uk-UA" b="1" dirty="0">
                <a:solidFill>
                  <a:srgbClr val="FF9900"/>
                </a:solidFill>
                <a:latin typeface="Bookman Old Style" panose="02050604050505020204" pitchFamily="18" charset="0"/>
              </a:rPr>
            </a:br>
            <a:r>
              <a:rPr lang="en-US" b="1" dirty="0">
                <a:solidFill>
                  <a:srgbClr val="FF9900"/>
                </a:solidFill>
                <a:latin typeface="Bookman Old Style" panose="02050604050505020204" pitchFamily="18" charset="0"/>
              </a:rPr>
              <a:t>of EU Foreign Policy</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1943101"/>
            <a:ext cx="11696700" cy="4549774"/>
          </a:xfrm>
        </p:spPr>
        <p:txBody>
          <a:bodyPr>
            <a:normAutofit fontScale="85000" lnSpcReduction="20000"/>
          </a:bodyPr>
          <a:lstStyle/>
          <a:p>
            <a:pPr marL="0" indent="0" algn="just">
              <a:lnSpc>
                <a:spcPct val="200000"/>
              </a:lnSpc>
              <a:buNone/>
            </a:pPr>
            <a:r>
              <a:rPr lang="en-US" sz="3600" b="1" dirty="0">
                <a:solidFill>
                  <a:srgbClr val="FF9900"/>
                </a:solidFill>
                <a:latin typeface="Bookman Old Style" panose="02050604050505020204" pitchFamily="18" charset="0"/>
              </a:rPr>
              <a:t>the High Representative\Vice-President; the EU’s Diplomatic Service (European External Action Service);</a:t>
            </a:r>
            <a:r>
              <a:rPr lang="uk-UA" sz="3600" b="1" dirty="0">
                <a:solidFill>
                  <a:srgbClr val="FF9900"/>
                </a:solidFill>
                <a:latin typeface="Bookman Old Style" panose="02050604050505020204" pitchFamily="18" charset="0"/>
              </a:rPr>
              <a:t> </a:t>
            </a:r>
            <a:r>
              <a:rPr lang="en-US" sz="3600" b="1" dirty="0">
                <a:solidFill>
                  <a:srgbClr val="FF9900"/>
                </a:solidFill>
                <a:latin typeface="Bookman Old Style" panose="02050604050505020204" pitchFamily="18" charset="0"/>
              </a:rPr>
              <a:t>the European Parliament; the European Court of Justice)</a:t>
            </a:r>
          </a:p>
          <a:p>
            <a:pPr marL="0" indent="0" algn="just">
              <a:lnSpc>
                <a:spcPct val="200000"/>
              </a:lnSpc>
              <a:buNone/>
            </a:pPr>
            <a:r>
              <a:rPr lang="en-US" sz="3600" b="1" dirty="0">
                <a:solidFill>
                  <a:srgbClr val="FF9900"/>
                </a:solidFill>
                <a:latin typeface="Bookman Old Style" panose="02050604050505020204" pitchFamily="18" charset="0"/>
              </a:rPr>
              <a:t>3. The policy-making process  </a:t>
            </a:r>
          </a:p>
          <a:p>
            <a:pPr marL="0" indent="0" algn="just">
              <a:lnSpc>
                <a:spcPct val="200000"/>
              </a:lnSpc>
              <a:buNone/>
            </a:pPr>
            <a:endParaRPr lang="uk-UA" sz="3600" b="1" dirty="0">
              <a:solidFill>
                <a:srgbClr val="FF9900"/>
              </a:solidFill>
              <a:latin typeface="Bookman Old Style" panose="02050604050505020204" pitchFamily="18" charset="0"/>
            </a:endParaRPr>
          </a:p>
          <a:p>
            <a:pPr marL="0" indent="0">
              <a:buNone/>
            </a:pPr>
            <a:endParaRPr lang="uk-UA" b="1" dirty="0">
              <a:solidFill>
                <a:srgbClr val="FF9900"/>
              </a:solidFill>
              <a:latin typeface="Bookman Old Style" panose="02050604050505020204" pitchFamily="18" charset="0"/>
            </a:endParaRPr>
          </a:p>
          <a:p>
            <a:pPr marL="0" indent="0">
              <a:buNone/>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1147361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fontScale="90000"/>
          </a:bodyPr>
          <a:lstStyle/>
          <a:p>
            <a:pPr algn="ctr"/>
            <a:r>
              <a:rPr lang="en-US" b="1" dirty="0">
                <a:solidFill>
                  <a:srgbClr val="FF9900"/>
                </a:solidFill>
                <a:latin typeface="Bookman Old Style" panose="02050604050505020204" pitchFamily="18" charset="0"/>
              </a:rPr>
              <a:t>Treaty on the Functioning of the EU</a:t>
            </a:r>
            <a:br>
              <a:rPr lang="en-US" b="1" dirty="0">
                <a:solidFill>
                  <a:srgbClr val="FF9900"/>
                </a:solidFill>
                <a:latin typeface="Bookman Old Style" panose="02050604050505020204" pitchFamily="18" charset="0"/>
              </a:rPr>
            </a:b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288758" y="954158"/>
            <a:ext cx="11903242" cy="5903842"/>
          </a:xfrm>
        </p:spPr>
        <p:txBody>
          <a:bodyPr>
            <a:normAutofit/>
          </a:bodyPr>
          <a:lstStyle/>
          <a:p>
            <a:pPr marL="0" indent="0">
              <a:buNone/>
            </a:pPr>
            <a:r>
              <a:rPr lang="en-US" b="1" dirty="0">
                <a:solidFill>
                  <a:srgbClr val="FF9900"/>
                </a:solidFill>
                <a:latin typeface="Bookman Old Style" panose="02050604050505020204" pitchFamily="18" charset="0"/>
              </a:rPr>
              <a:t>Declarations</a:t>
            </a:r>
          </a:p>
          <a:p>
            <a:pPr marL="0" indent="0">
              <a:buNone/>
            </a:pPr>
            <a:r>
              <a:rPr lang="en-US" b="1" dirty="0">
                <a:solidFill>
                  <a:srgbClr val="FF9900"/>
                </a:solidFill>
                <a:latin typeface="Bookman Old Style" panose="02050604050505020204" pitchFamily="18" charset="0"/>
              </a:rPr>
              <a:t>13. 		Declaration concerning the common foreign 			and security policy</a:t>
            </a:r>
          </a:p>
          <a:p>
            <a:pPr marL="0" indent="0">
              <a:buNone/>
            </a:pPr>
            <a:r>
              <a:rPr lang="en-US" b="1" dirty="0">
                <a:solidFill>
                  <a:srgbClr val="FF9900"/>
                </a:solidFill>
                <a:latin typeface="Bookman Old Style" panose="02050604050505020204" pitchFamily="18" charset="0"/>
              </a:rPr>
              <a:t>14. 		Declaration concerning the common foreign and 			security policy</a:t>
            </a:r>
          </a:p>
          <a:p>
            <a:pPr marL="0" indent="0">
              <a:buNone/>
            </a:pPr>
            <a:endParaRPr lang="en-US" b="1" dirty="0">
              <a:solidFill>
                <a:srgbClr val="FF9900"/>
              </a:solidFill>
              <a:latin typeface="Bookman Old Style" panose="02050604050505020204" pitchFamily="18" charset="0"/>
            </a:endParaRPr>
          </a:p>
        </p:txBody>
      </p:sp>
    </p:spTree>
    <p:extLst>
      <p:ext uri="{BB962C8B-B14F-4D97-AF65-F5344CB8AC3E}">
        <p14:creationId xmlns:p14="http://schemas.microsoft.com/office/powerpoint/2010/main" val="3017554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Understanding the Foreign Policy of the EU</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1943101"/>
            <a:ext cx="11696700" cy="4549774"/>
          </a:xfrm>
        </p:spPr>
        <p:txBody>
          <a:bodyPr>
            <a:normAutofit/>
          </a:bodyPr>
          <a:lstStyle/>
          <a:p>
            <a:pPr marL="0" indent="0" algn="just">
              <a:lnSpc>
                <a:spcPct val="200000"/>
              </a:lnSpc>
              <a:buNone/>
            </a:pPr>
            <a:r>
              <a:rPr lang="en-US" sz="3600" b="1" dirty="0">
                <a:solidFill>
                  <a:srgbClr val="FF9900"/>
                </a:solidFill>
                <a:latin typeface="Bookman Old Style" panose="02050604050505020204" pitchFamily="18" charset="0"/>
              </a:rPr>
              <a:t>Multi-level foreign policy</a:t>
            </a:r>
          </a:p>
          <a:p>
            <a:pPr marL="0" indent="0" algn="just">
              <a:lnSpc>
                <a:spcPct val="200000"/>
              </a:lnSpc>
              <a:buNone/>
            </a:pPr>
            <a:r>
              <a:rPr lang="en-US" sz="3600" b="1" dirty="0">
                <a:solidFill>
                  <a:srgbClr val="FF9900"/>
                </a:solidFill>
                <a:latin typeface="Bookman Old Style" panose="02050604050505020204" pitchFamily="18" charset="0"/>
              </a:rPr>
              <a:t>interaction between the national and EU levels </a:t>
            </a:r>
            <a:endParaRPr lang="uk-UA" sz="3600" b="1" dirty="0">
              <a:solidFill>
                <a:srgbClr val="FF9900"/>
              </a:solidFill>
              <a:latin typeface="Bookman Old Style" panose="02050604050505020204" pitchFamily="18" charset="0"/>
            </a:endParaRPr>
          </a:p>
          <a:p>
            <a:pPr marL="0" indent="0">
              <a:buNone/>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244160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fontScale="90000"/>
          </a:bodyPr>
          <a:lstStyle/>
          <a:p>
            <a:pPr algn="ctr"/>
            <a:r>
              <a:rPr lang="en-US" b="1" dirty="0">
                <a:solidFill>
                  <a:srgbClr val="FF9900"/>
                </a:solidFill>
                <a:latin typeface="Bookman Old Style" panose="02050604050505020204" pitchFamily="18" charset="0"/>
              </a:rPr>
              <a:t>Whom should I call to speak </a:t>
            </a:r>
            <a:br>
              <a:rPr lang="en-US" b="1" dirty="0">
                <a:solidFill>
                  <a:srgbClr val="FF9900"/>
                </a:solidFill>
                <a:latin typeface="Bookman Old Style" panose="02050604050505020204" pitchFamily="18" charset="0"/>
              </a:rPr>
            </a:br>
            <a:r>
              <a:rPr lang="en-US" b="1" dirty="0">
                <a:solidFill>
                  <a:srgbClr val="FF9900"/>
                </a:solidFill>
                <a:latin typeface="Bookman Old Style" panose="02050604050505020204" pitchFamily="18" charset="0"/>
              </a:rPr>
              <a:t>to Europe?!</a:t>
            </a:r>
            <a:br>
              <a:rPr lang="en-US" b="1" dirty="0">
                <a:solidFill>
                  <a:srgbClr val="FF9900"/>
                </a:solidFill>
                <a:latin typeface="Bookman Old Style" panose="02050604050505020204" pitchFamily="18" charset="0"/>
              </a:rPr>
            </a:b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1943101"/>
            <a:ext cx="11696700" cy="4549774"/>
          </a:xfrm>
        </p:spPr>
        <p:txBody>
          <a:bodyPr>
            <a:normAutofit/>
          </a:bodyPr>
          <a:lstStyle/>
          <a:p>
            <a:pPr marL="0" indent="0">
              <a:buNone/>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pic>
        <p:nvPicPr>
          <p:cNvPr id="5" name="Picture 4">
            <a:extLst>
              <a:ext uri="{FF2B5EF4-FFF2-40B4-BE49-F238E27FC236}">
                <a16:creationId xmlns:a16="http://schemas.microsoft.com/office/drawing/2014/main" id="{6430CBE6-14FE-4BED-8ABA-7C768C6A72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290" y="1400175"/>
            <a:ext cx="17621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4C76B2B-C475-40B3-A1F2-C9DC8EB63A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01375" y="1943101"/>
            <a:ext cx="1854272" cy="229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Результат пошуку зображень за запитом &quot;меркель&quot;">
            <a:hlinkClick r:id="rId5"/>
            <a:extLst>
              <a:ext uri="{FF2B5EF4-FFF2-40B4-BE49-F238E27FC236}">
                <a16:creationId xmlns:a16="http://schemas.microsoft.com/office/drawing/2014/main" id="{1E0CE2D8-1D6D-4E2F-ADE3-8B830051B6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0439" y="1870833"/>
            <a:ext cx="3494511" cy="1966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E8CD13F-3156-4418-A7B6-9285E8A70F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3581" y="4148514"/>
            <a:ext cx="3624944" cy="2416629"/>
          </a:xfrm>
          <a:prstGeom prst="rect">
            <a:avLst/>
          </a:prstGeom>
        </p:spPr>
      </p:pic>
    </p:spTree>
    <p:extLst>
      <p:ext uri="{BB962C8B-B14F-4D97-AF65-F5344CB8AC3E}">
        <p14:creationId xmlns:p14="http://schemas.microsoft.com/office/powerpoint/2010/main" val="1211841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623260F-0842-49CD-BD1E-5334505F4A34}"/>
              </a:ext>
            </a:extLst>
          </p:cNvPr>
          <p:cNvSpPr>
            <a:spLocks noGrp="1"/>
          </p:cNvSpPr>
          <p:nvPr>
            <p:ph type="title"/>
          </p:nvPr>
        </p:nvSpPr>
        <p:spPr>
          <a:xfrm>
            <a:off x="371061" y="-1"/>
            <a:ext cx="11436625" cy="1547813"/>
          </a:xfrm>
        </p:spPr>
        <p:txBody>
          <a:bodyPr>
            <a:normAutofit/>
          </a:bodyPr>
          <a:lstStyle/>
          <a:p>
            <a:pPr algn="ctr"/>
            <a:r>
              <a:rPr lang="en-US" sz="3200" b="1" dirty="0">
                <a:solidFill>
                  <a:srgbClr val="FF9900"/>
                </a:solidFill>
                <a:latin typeface="Bookman Old Style" panose="02050604050505020204" pitchFamily="18" charset="0"/>
              </a:rPr>
              <a:t>Institutional Framework of the EU Foreign Policy</a:t>
            </a:r>
            <a:endParaRPr lang="en-US" altLang="nl-BE"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3AD0AD5D-4F7E-4560-BD88-5569B8DACB6B}"/>
              </a:ext>
            </a:extLst>
          </p:cNvPr>
          <p:cNvPicPr>
            <a:picLocks noChangeAspect="1"/>
          </p:cNvPicPr>
          <p:nvPr/>
        </p:nvPicPr>
        <p:blipFill>
          <a:blip r:embed="rId2"/>
          <a:stretch>
            <a:fillRect/>
          </a:stretch>
        </p:blipFill>
        <p:spPr>
          <a:xfrm>
            <a:off x="9018865" y="5950856"/>
            <a:ext cx="3173135" cy="907143"/>
          </a:xfrm>
          <a:prstGeom prst="rect">
            <a:avLst/>
          </a:prstGeom>
        </p:spPr>
      </p:pic>
      <p:pic>
        <p:nvPicPr>
          <p:cNvPr id="4" name="Picture 3">
            <a:extLst>
              <a:ext uri="{FF2B5EF4-FFF2-40B4-BE49-F238E27FC236}">
                <a16:creationId xmlns:a16="http://schemas.microsoft.com/office/drawing/2014/main" id="{18237A05-8344-4B6E-BD0B-7ACB35A9C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22" y="1092200"/>
            <a:ext cx="7542592" cy="5656944"/>
          </a:xfrm>
          <a:prstGeom prst="rect">
            <a:avLst/>
          </a:prstGeom>
        </p:spPr>
      </p:pic>
    </p:spTree>
    <p:extLst>
      <p:ext uri="{BB962C8B-B14F-4D97-AF65-F5344CB8AC3E}">
        <p14:creationId xmlns:p14="http://schemas.microsoft.com/office/powerpoint/2010/main" val="4087796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623260F-0842-49CD-BD1E-5334505F4A34}"/>
              </a:ext>
            </a:extLst>
          </p:cNvPr>
          <p:cNvSpPr>
            <a:spLocks noGrp="1"/>
          </p:cNvSpPr>
          <p:nvPr>
            <p:ph type="title"/>
          </p:nvPr>
        </p:nvSpPr>
        <p:spPr>
          <a:xfrm>
            <a:off x="371061" y="-1"/>
            <a:ext cx="11436625" cy="1547813"/>
          </a:xfrm>
        </p:spPr>
        <p:txBody>
          <a:bodyPr>
            <a:normAutofit/>
          </a:bodyPr>
          <a:lstStyle/>
          <a:p>
            <a:pPr algn="ctr"/>
            <a:r>
              <a:rPr lang="en-US" b="1" dirty="0">
                <a:solidFill>
                  <a:srgbClr val="FF9900"/>
                </a:solidFill>
                <a:latin typeface="Bookman Old Style" panose="02050604050505020204" pitchFamily="18" charset="0"/>
              </a:rPr>
              <a:t>Institutional Framework of the EU Foreign Policy</a:t>
            </a:r>
            <a:endParaRPr lang="en-US"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3AD0AD5D-4F7E-4560-BD88-5569B8DACB6B}"/>
              </a:ext>
            </a:extLst>
          </p:cNvPr>
          <p:cNvPicPr>
            <a:picLocks noChangeAspect="1"/>
          </p:cNvPicPr>
          <p:nvPr/>
        </p:nvPicPr>
        <p:blipFill>
          <a:blip r:embed="rId2"/>
          <a:stretch>
            <a:fillRect/>
          </a:stretch>
        </p:blipFill>
        <p:spPr>
          <a:xfrm>
            <a:off x="8409626" y="5776686"/>
            <a:ext cx="3782374" cy="1081314"/>
          </a:xfrm>
          <a:prstGeom prst="rect">
            <a:avLst/>
          </a:prstGeom>
        </p:spPr>
      </p:pic>
      <p:pic>
        <p:nvPicPr>
          <p:cNvPr id="4" name="Picture 3">
            <a:extLst>
              <a:ext uri="{FF2B5EF4-FFF2-40B4-BE49-F238E27FC236}">
                <a16:creationId xmlns:a16="http://schemas.microsoft.com/office/drawing/2014/main" id="{B7CC5F3F-6391-432B-9C43-087A16D56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14" y="1324397"/>
            <a:ext cx="7378137" cy="5533603"/>
          </a:xfrm>
          <a:prstGeom prst="rect">
            <a:avLst/>
          </a:prstGeom>
        </p:spPr>
      </p:pic>
    </p:spTree>
    <p:extLst>
      <p:ext uri="{BB962C8B-B14F-4D97-AF65-F5344CB8AC3E}">
        <p14:creationId xmlns:p14="http://schemas.microsoft.com/office/powerpoint/2010/main" val="2253115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623260F-0842-49CD-BD1E-5334505F4A34}"/>
              </a:ext>
            </a:extLst>
          </p:cNvPr>
          <p:cNvSpPr>
            <a:spLocks noGrp="1"/>
          </p:cNvSpPr>
          <p:nvPr>
            <p:ph type="title"/>
          </p:nvPr>
        </p:nvSpPr>
        <p:spPr>
          <a:xfrm>
            <a:off x="371061" y="-1"/>
            <a:ext cx="11436625" cy="1547813"/>
          </a:xfrm>
        </p:spPr>
        <p:txBody>
          <a:bodyPr>
            <a:normAutofit/>
          </a:bodyPr>
          <a:lstStyle/>
          <a:p>
            <a:pPr algn="ctr"/>
            <a:r>
              <a:rPr lang="en-US" b="1" dirty="0">
                <a:solidFill>
                  <a:srgbClr val="FF9900"/>
                </a:solidFill>
                <a:latin typeface="Bookman Old Style" panose="02050604050505020204" pitchFamily="18" charset="0"/>
              </a:rPr>
              <a:t>Institutional Framework of the EU Foreign Policy</a:t>
            </a:r>
            <a:endParaRPr lang="en-US"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a:extLst>
              <a:ext uri="{FF2B5EF4-FFF2-40B4-BE49-F238E27FC236}">
                <a16:creationId xmlns:a16="http://schemas.microsoft.com/office/drawing/2014/main" id="{925E4E1C-2C03-4893-8DEE-70B0BBC8C07E}"/>
              </a:ext>
            </a:extLst>
          </p:cNvPr>
          <p:cNvSpPr txBox="1">
            <a:spLocks noChangeArrowheads="1"/>
          </p:cNvSpPr>
          <p:nvPr/>
        </p:nvSpPr>
        <p:spPr>
          <a:xfrm>
            <a:off x="2379663" y="2843213"/>
            <a:ext cx="2286000" cy="533400"/>
          </a:xfrm>
          <a:prstGeom prst="rect">
            <a:avLst/>
          </a:prstGeom>
          <a:solidFill>
            <a:schemeClr val="bg1"/>
          </a:solidFill>
          <a:ln w="28575">
            <a:solidFill>
              <a:schemeClr val="bg1">
                <a:lumMod val="85000"/>
              </a:schemeClr>
            </a:solidFill>
            <a:miter lim="800000"/>
            <a:headEnd/>
            <a:tailEnd/>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20000"/>
              </a:spcBef>
              <a:buNone/>
              <a:defRPr/>
            </a:pPr>
            <a:r>
              <a:rPr lang="en-GB" sz="1200" dirty="0">
                <a:solidFill>
                  <a:prstClr val="black">
                    <a:lumMod val="65000"/>
                    <a:lumOff val="35000"/>
                  </a:prstClr>
                </a:solidFill>
                <a:latin typeface="Verdana" panose="020B0604030504040204" pitchFamily="34" charset="0"/>
              </a:rPr>
              <a:t>European Parliament</a:t>
            </a:r>
          </a:p>
        </p:txBody>
      </p:sp>
      <p:sp>
        <p:nvSpPr>
          <p:cNvPr id="7" name="Rectangle 5">
            <a:extLst>
              <a:ext uri="{FF2B5EF4-FFF2-40B4-BE49-F238E27FC236}">
                <a16:creationId xmlns:a16="http://schemas.microsoft.com/office/drawing/2014/main" id="{40C50723-0F1A-4606-BC18-C8B8E6C7A84C}"/>
              </a:ext>
            </a:extLst>
          </p:cNvPr>
          <p:cNvSpPr>
            <a:spLocks noChangeArrowheads="1"/>
          </p:cNvSpPr>
          <p:nvPr/>
        </p:nvSpPr>
        <p:spPr bwMode="auto">
          <a:xfrm>
            <a:off x="2379663" y="3757613"/>
            <a:ext cx="9906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en-GB" sz="1200" dirty="0">
                <a:solidFill>
                  <a:prstClr val="black">
                    <a:lumMod val="65000"/>
                    <a:lumOff val="35000"/>
                  </a:prstClr>
                </a:solidFill>
                <a:latin typeface="Verdana" panose="020B0604030504040204" pitchFamily="34" charset="0"/>
              </a:rPr>
              <a:t>Court of Justice</a:t>
            </a:r>
          </a:p>
        </p:txBody>
      </p:sp>
      <p:sp>
        <p:nvSpPr>
          <p:cNvPr id="8" name="Rectangle 6">
            <a:extLst>
              <a:ext uri="{FF2B5EF4-FFF2-40B4-BE49-F238E27FC236}">
                <a16:creationId xmlns:a16="http://schemas.microsoft.com/office/drawing/2014/main" id="{A93E7F10-3EC9-4C80-8683-552606CECB9A}"/>
              </a:ext>
            </a:extLst>
          </p:cNvPr>
          <p:cNvSpPr>
            <a:spLocks noChangeArrowheads="1"/>
          </p:cNvSpPr>
          <p:nvPr/>
        </p:nvSpPr>
        <p:spPr bwMode="auto">
          <a:xfrm>
            <a:off x="3675063" y="3757613"/>
            <a:ext cx="9906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en-GB" sz="1200" dirty="0">
                <a:solidFill>
                  <a:prstClr val="black">
                    <a:lumMod val="65000"/>
                    <a:lumOff val="35000"/>
                  </a:prstClr>
                </a:solidFill>
                <a:latin typeface="Verdana" panose="020B0604030504040204" pitchFamily="34" charset="0"/>
              </a:rPr>
              <a:t>Court of Auditors</a:t>
            </a:r>
          </a:p>
        </p:txBody>
      </p:sp>
      <p:sp>
        <p:nvSpPr>
          <p:cNvPr id="9" name="Rectangle 7">
            <a:extLst>
              <a:ext uri="{FF2B5EF4-FFF2-40B4-BE49-F238E27FC236}">
                <a16:creationId xmlns:a16="http://schemas.microsoft.com/office/drawing/2014/main" id="{0A7A674F-4416-4B13-82CA-11E78E608F34}"/>
              </a:ext>
            </a:extLst>
          </p:cNvPr>
          <p:cNvSpPr>
            <a:spLocks noChangeArrowheads="1"/>
          </p:cNvSpPr>
          <p:nvPr/>
        </p:nvSpPr>
        <p:spPr bwMode="auto">
          <a:xfrm>
            <a:off x="49704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en-GB" sz="1200" dirty="0">
                <a:solidFill>
                  <a:prstClr val="black">
                    <a:lumMod val="65000"/>
                    <a:lumOff val="35000"/>
                  </a:prstClr>
                </a:solidFill>
                <a:latin typeface="Verdana" panose="020B0604030504040204" pitchFamily="34" charset="0"/>
              </a:rPr>
              <a:t>Economic and Social Committee</a:t>
            </a:r>
          </a:p>
        </p:txBody>
      </p:sp>
      <p:sp>
        <p:nvSpPr>
          <p:cNvPr id="10" name="Rectangle 8">
            <a:extLst>
              <a:ext uri="{FF2B5EF4-FFF2-40B4-BE49-F238E27FC236}">
                <a16:creationId xmlns:a16="http://schemas.microsoft.com/office/drawing/2014/main" id="{7D505095-0D38-4F21-9910-5DF699B37F0A}"/>
              </a:ext>
            </a:extLst>
          </p:cNvPr>
          <p:cNvSpPr>
            <a:spLocks noChangeArrowheads="1"/>
          </p:cNvSpPr>
          <p:nvPr/>
        </p:nvSpPr>
        <p:spPr bwMode="auto">
          <a:xfrm>
            <a:off x="75612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200" dirty="0">
                <a:solidFill>
                  <a:prstClr val="black">
                    <a:lumMod val="65000"/>
                    <a:lumOff val="35000"/>
                  </a:prstClr>
                </a:solidFill>
                <a:latin typeface="Verdana" panose="020B0604030504040204" pitchFamily="34" charset="0"/>
              </a:rPr>
              <a:t>Committee of the Regions</a:t>
            </a:r>
          </a:p>
        </p:txBody>
      </p:sp>
      <p:sp>
        <p:nvSpPr>
          <p:cNvPr id="11" name="Rectangle 9">
            <a:extLst>
              <a:ext uri="{FF2B5EF4-FFF2-40B4-BE49-F238E27FC236}">
                <a16:creationId xmlns:a16="http://schemas.microsoft.com/office/drawing/2014/main" id="{CBC15481-4784-4616-A577-06F281A338DB}"/>
              </a:ext>
            </a:extLst>
          </p:cNvPr>
          <p:cNvSpPr>
            <a:spLocks noChangeArrowheads="1"/>
          </p:cNvSpPr>
          <p:nvPr/>
        </p:nvSpPr>
        <p:spPr bwMode="auto">
          <a:xfrm>
            <a:off x="49704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en-GB" sz="1200" dirty="0">
                <a:solidFill>
                  <a:prstClr val="black">
                    <a:lumMod val="65000"/>
                    <a:lumOff val="35000"/>
                  </a:prstClr>
                </a:solidFill>
                <a:latin typeface="Verdana" panose="020B0604030504040204" pitchFamily="34" charset="0"/>
              </a:rPr>
              <a:t>Council of Ministers</a:t>
            </a:r>
          </a:p>
          <a:p>
            <a:pPr algn="ctr" eaLnBrk="1" hangingPunct="1">
              <a:lnSpc>
                <a:spcPct val="80000"/>
              </a:lnSpc>
              <a:spcBef>
                <a:spcPct val="20000"/>
              </a:spcBef>
              <a:defRPr/>
            </a:pPr>
            <a:r>
              <a:rPr lang="en-GB" sz="1200" dirty="0">
                <a:solidFill>
                  <a:prstClr val="black">
                    <a:lumMod val="65000"/>
                    <a:lumOff val="35000"/>
                  </a:prstClr>
                </a:solidFill>
                <a:latin typeface="Verdana" panose="020B0604030504040204" pitchFamily="34" charset="0"/>
              </a:rPr>
              <a:t>(The Council)</a:t>
            </a:r>
          </a:p>
        </p:txBody>
      </p:sp>
      <p:sp>
        <p:nvSpPr>
          <p:cNvPr id="12" name="Rectangle 10">
            <a:extLst>
              <a:ext uri="{FF2B5EF4-FFF2-40B4-BE49-F238E27FC236}">
                <a16:creationId xmlns:a16="http://schemas.microsoft.com/office/drawing/2014/main" id="{76C326C0-E244-4261-968D-CD69AC17C215}"/>
              </a:ext>
            </a:extLst>
          </p:cNvPr>
          <p:cNvSpPr>
            <a:spLocks noChangeArrowheads="1"/>
          </p:cNvSpPr>
          <p:nvPr/>
        </p:nvSpPr>
        <p:spPr bwMode="auto">
          <a:xfrm>
            <a:off x="75612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200" dirty="0">
                <a:solidFill>
                  <a:prstClr val="black">
                    <a:lumMod val="65000"/>
                    <a:lumOff val="35000"/>
                  </a:prstClr>
                </a:solidFill>
                <a:latin typeface="Verdana" panose="020B0604030504040204" pitchFamily="34" charset="0"/>
              </a:rPr>
              <a:t>European Commission</a:t>
            </a:r>
          </a:p>
        </p:txBody>
      </p:sp>
      <p:sp>
        <p:nvSpPr>
          <p:cNvPr id="13" name="Rectangle 11">
            <a:extLst>
              <a:ext uri="{FF2B5EF4-FFF2-40B4-BE49-F238E27FC236}">
                <a16:creationId xmlns:a16="http://schemas.microsoft.com/office/drawing/2014/main" id="{47631BAB-2516-4A6C-B8FF-7E72138D2547}"/>
              </a:ext>
            </a:extLst>
          </p:cNvPr>
          <p:cNvSpPr>
            <a:spLocks noChangeArrowheads="1"/>
          </p:cNvSpPr>
          <p:nvPr/>
        </p:nvSpPr>
        <p:spPr bwMode="auto">
          <a:xfrm>
            <a:off x="2379663" y="46720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200" dirty="0">
                <a:solidFill>
                  <a:prstClr val="black">
                    <a:lumMod val="65000"/>
                    <a:lumOff val="35000"/>
                  </a:prstClr>
                </a:solidFill>
                <a:latin typeface="Verdana" panose="020B0604030504040204" pitchFamily="34" charset="0"/>
              </a:rPr>
              <a:t>European Investment Bank</a:t>
            </a:r>
          </a:p>
        </p:txBody>
      </p:sp>
      <p:sp>
        <p:nvSpPr>
          <p:cNvPr id="14" name="Rectangle 12">
            <a:extLst>
              <a:ext uri="{FF2B5EF4-FFF2-40B4-BE49-F238E27FC236}">
                <a16:creationId xmlns:a16="http://schemas.microsoft.com/office/drawing/2014/main" id="{05664AD0-B1E2-4556-A229-045F316A0CB8}"/>
              </a:ext>
            </a:extLst>
          </p:cNvPr>
          <p:cNvSpPr>
            <a:spLocks noChangeArrowheads="1"/>
          </p:cNvSpPr>
          <p:nvPr/>
        </p:nvSpPr>
        <p:spPr bwMode="auto">
          <a:xfrm>
            <a:off x="7561263" y="46720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200" dirty="0">
                <a:solidFill>
                  <a:prstClr val="black">
                    <a:lumMod val="65000"/>
                    <a:lumOff val="35000"/>
                  </a:prstClr>
                </a:solidFill>
                <a:latin typeface="Verdana" panose="020B0604030504040204" pitchFamily="34" charset="0"/>
              </a:rPr>
              <a:t>European Central Bank</a:t>
            </a:r>
          </a:p>
        </p:txBody>
      </p:sp>
      <p:sp>
        <p:nvSpPr>
          <p:cNvPr id="15" name="Oval 13">
            <a:extLst>
              <a:ext uri="{FF2B5EF4-FFF2-40B4-BE49-F238E27FC236}">
                <a16:creationId xmlns:a16="http://schemas.microsoft.com/office/drawing/2014/main" id="{ABCE0C81-B2B8-4466-BFED-72C15658C8E4}"/>
              </a:ext>
            </a:extLst>
          </p:cNvPr>
          <p:cNvSpPr>
            <a:spLocks noChangeArrowheads="1"/>
          </p:cNvSpPr>
          <p:nvPr/>
        </p:nvSpPr>
        <p:spPr bwMode="auto">
          <a:xfrm>
            <a:off x="5275263" y="4595813"/>
            <a:ext cx="1752600" cy="685800"/>
          </a:xfrm>
          <a:prstGeom prst="ellipse">
            <a:avLst/>
          </a:prstGeom>
          <a:solidFill>
            <a:schemeClr val="bg1"/>
          </a:solidFill>
          <a:ln w="28575">
            <a:solidFill>
              <a:schemeClr val="bg1">
                <a:lumMod val="85000"/>
              </a:schemeClr>
            </a:solidFill>
            <a:round/>
            <a:headEnd/>
            <a:tailEnd/>
          </a:ln>
        </p:spPr>
        <p:txBody>
          <a:bodyPr wrap="none"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None/>
              <a:defRPr/>
            </a:pPr>
            <a:endParaRPr lang="nl-BE" altLang="nl-BE" sz="1600" b="0">
              <a:solidFill>
                <a:prstClr val="black"/>
              </a:solidFill>
              <a:latin typeface="Arial" panose="020B0604020202020204" pitchFamily="34" charset="0"/>
            </a:endParaRPr>
          </a:p>
        </p:txBody>
      </p:sp>
      <p:sp>
        <p:nvSpPr>
          <p:cNvPr id="4109" name="Rectangle 14">
            <a:extLst>
              <a:ext uri="{FF2B5EF4-FFF2-40B4-BE49-F238E27FC236}">
                <a16:creationId xmlns:a16="http://schemas.microsoft.com/office/drawing/2014/main" id="{102EAB2C-5EAE-4E8C-8413-514B20154703}"/>
              </a:ext>
            </a:extLst>
          </p:cNvPr>
          <p:cNvSpPr>
            <a:spLocks noChangeArrowheads="1"/>
          </p:cNvSpPr>
          <p:nvPr/>
        </p:nvSpPr>
        <p:spPr bwMode="auto">
          <a:xfrm>
            <a:off x="5122863" y="47244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GB" altLang="en-US" sz="1200">
                <a:solidFill>
                  <a:srgbClr val="595959"/>
                </a:solidFill>
                <a:latin typeface="Verdana" panose="020B0604030504040204" pitchFamily="34" charset="0"/>
              </a:rPr>
              <a:t>Agencies</a:t>
            </a:r>
          </a:p>
        </p:txBody>
      </p:sp>
      <p:sp>
        <p:nvSpPr>
          <p:cNvPr id="17" name="Rectangle 15">
            <a:extLst>
              <a:ext uri="{FF2B5EF4-FFF2-40B4-BE49-F238E27FC236}">
                <a16:creationId xmlns:a16="http://schemas.microsoft.com/office/drawing/2014/main" id="{623C403C-B7AF-43D6-92CB-D53DEF770C1F}"/>
              </a:ext>
            </a:extLst>
          </p:cNvPr>
          <p:cNvSpPr>
            <a:spLocks noChangeArrowheads="1"/>
          </p:cNvSpPr>
          <p:nvPr/>
        </p:nvSpPr>
        <p:spPr bwMode="auto">
          <a:xfrm>
            <a:off x="4970463" y="19288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200" dirty="0">
                <a:solidFill>
                  <a:prstClr val="black">
                    <a:lumMod val="65000"/>
                    <a:lumOff val="35000"/>
                  </a:prstClr>
                </a:solidFill>
                <a:latin typeface="Verdana" panose="020B0604030504040204" pitchFamily="34" charset="0"/>
              </a:rPr>
              <a:t>European Council (summit)</a:t>
            </a:r>
          </a:p>
        </p:txBody>
      </p:sp>
      <p:pic>
        <p:nvPicPr>
          <p:cNvPr id="2" name="Picture 1">
            <a:extLst>
              <a:ext uri="{FF2B5EF4-FFF2-40B4-BE49-F238E27FC236}">
                <a16:creationId xmlns:a16="http://schemas.microsoft.com/office/drawing/2014/main" id="{3AD0AD5D-4F7E-4560-BD88-5569B8DACB6B}"/>
              </a:ext>
            </a:extLst>
          </p:cNvPr>
          <p:cNvPicPr>
            <a:picLocks noChangeAspect="1"/>
          </p:cNvPicPr>
          <p:nvPr/>
        </p:nvPicPr>
        <p:blipFill>
          <a:blip r:embed="rId2"/>
          <a:stretch>
            <a:fillRect/>
          </a:stretch>
        </p:blipFill>
        <p:spPr>
          <a:xfrm>
            <a:off x="7009951" y="5376544"/>
            <a:ext cx="5182049" cy="148145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623260F-0842-49CD-BD1E-5334505F4A34}"/>
              </a:ext>
            </a:extLst>
          </p:cNvPr>
          <p:cNvSpPr>
            <a:spLocks noGrp="1"/>
          </p:cNvSpPr>
          <p:nvPr>
            <p:ph type="title"/>
          </p:nvPr>
        </p:nvSpPr>
        <p:spPr>
          <a:xfrm>
            <a:off x="371061" y="-1"/>
            <a:ext cx="11436625" cy="1547813"/>
          </a:xfrm>
        </p:spPr>
        <p:txBody>
          <a:bodyPr>
            <a:normAutofit/>
          </a:bodyPr>
          <a:lstStyle/>
          <a:p>
            <a:pPr algn="ctr"/>
            <a:r>
              <a:rPr lang="en-US" sz="4000" b="1" dirty="0">
                <a:solidFill>
                  <a:srgbClr val="FF9900"/>
                </a:solidFill>
                <a:latin typeface="Bookman Old Style" panose="02050604050505020204" pitchFamily="18" charset="0"/>
              </a:rPr>
              <a:t>Institutional Framework of the EU Foreign Policy</a:t>
            </a:r>
            <a:endParaRPr lang="en-US" altLang="nl-BE"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3AD0AD5D-4F7E-4560-BD88-5569B8DACB6B}"/>
              </a:ext>
            </a:extLst>
          </p:cNvPr>
          <p:cNvPicPr>
            <a:picLocks noChangeAspect="1"/>
          </p:cNvPicPr>
          <p:nvPr/>
        </p:nvPicPr>
        <p:blipFill>
          <a:blip r:embed="rId2"/>
          <a:stretch>
            <a:fillRect/>
          </a:stretch>
        </p:blipFill>
        <p:spPr>
          <a:xfrm>
            <a:off x="7009951" y="5376544"/>
            <a:ext cx="5182049" cy="1481456"/>
          </a:xfrm>
          <a:prstGeom prst="rect">
            <a:avLst/>
          </a:prstGeom>
        </p:spPr>
      </p:pic>
      <p:sp>
        <p:nvSpPr>
          <p:cNvPr id="3" name="Rectangle 2">
            <a:extLst>
              <a:ext uri="{FF2B5EF4-FFF2-40B4-BE49-F238E27FC236}">
                <a16:creationId xmlns:a16="http://schemas.microsoft.com/office/drawing/2014/main" id="{9601FD17-455E-438A-8C05-A693B0866EF7}"/>
              </a:ext>
            </a:extLst>
          </p:cNvPr>
          <p:cNvSpPr/>
          <p:nvPr/>
        </p:nvSpPr>
        <p:spPr>
          <a:xfrm>
            <a:off x="509005" y="773905"/>
            <a:ext cx="9886122" cy="5262979"/>
          </a:xfrm>
          <a:prstGeom prst="rect">
            <a:avLst/>
          </a:prstGeom>
        </p:spPr>
        <p:txBody>
          <a:bodyPr wrap="square">
            <a:spAutoFit/>
          </a:bodyPr>
          <a:lstStyle/>
          <a:p>
            <a:pPr algn="ctr"/>
            <a:endParaRPr lang="en-US" dirty="0">
              <a:solidFill>
                <a:srgbClr val="000000"/>
              </a:solidFill>
              <a:latin typeface="EUAlbertina"/>
            </a:endParaRPr>
          </a:p>
          <a:p>
            <a:endParaRPr lang="en-US" dirty="0">
              <a:solidFill>
                <a:srgbClr val="000000"/>
              </a:solidFill>
              <a:latin typeface="EUAlbertina"/>
            </a:endParaRPr>
          </a:p>
          <a:p>
            <a:r>
              <a:rPr lang="en-US" sz="2000" b="1" dirty="0">
                <a:solidFill>
                  <a:srgbClr val="FFC000"/>
                </a:solidFill>
                <a:latin typeface="EUAlbertina"/>
              </a:rPr>
              <a:t>1. The Union shall have an institutional framework which shall aim to promote its values, advance its objectives, serve its interests, those of its citizens and those of the Member States, and ensure the consistency, effectiveness and continuity of its policies and actions. </a:t>
            </a:r>
          </a:p>
          <a:p>
            <a:r>
              <a:rPr lang="en-US" sz="2000" b="1" dirty="0">
                <a:solidFill>
                  <a:srgbClr val="FFC000"/>
                </a:solidFill>
                <a:latin typeface="EUAlbertina"/>
              </a:rPr>
              <a:t>The Union's institutions shall be: </a:t>
            </a:r>
          </a:p>
          <a:p>
            <a:r>
              <a:rPr lang="en-US" sz="2000" b="1" dirty="0">
                <a:solidFill>
                  <a:srgbClr val="FFC000"/>
                </a:solidFill>
                <a:latin typeface="EUAlbertina"/>
              </a:rPr>
              <a:t>— the European Parliament, </a:t>
            </a:r>
          </a:p>
          <a:p>
            <a:r>
              <a:rPr lang="en-US" sz="2000" b="1" dirty="0">
                <a:solidFill>
                  <a:srgbClr val="FFC000"/>
                </a:solidFill>
                <a:latin typeface="EUAlbertina"/>
              </a:rPr>
              <a:t>— the European Council, </a:t>
            </a:r>
          </a:p>
          <a:p>
            <a:r>
              <a:rPr lang="en-US" sz="2000" b="1" dirty="0">
                <a:solidFill>
                  <a:srgbClr val="FFC000"/>
                </a:solidFill>
                <a:latin typeface="EUAlbertina"/>
              </a:rPr>
              <a:t>— the Council, </a:t>
            </a:r>
          </a:p>
          <a:p>
            <a:r>
              <a:rPr lang="en-US" sz="2000" b="1" dirty="0">
                <a:solidFill>
                  <a:srgbClr val="FFC000"/>
                </a:solidFill>
                <a:latin typeface="EUAlbertina"/>
              </a:rPr>
              <a:t>— the European Commission,</a:t>
            </a:r>
          </a:p>
          <a:p>
            <a:r>
              <a:rPr lang="en-US" sz="2000" b="1" dirty="0">
                <a:solidFill>
                  <a:srgbClr val="FFC000"/>
                </a:solidFill>
                <a:latin typeface="EUAlbertina"/>
              </a:rPr>
              <a:t>— the Court of Justice of the European Union, </a:t>
            </a:r>
          </a:p>
          <a:p>
            <a:r>
              <a:rPr lang="en-US" sz="2000" b="1" dirty="0">
                <a:solidFill>
                  <a:srgbClr val="FFC000"/>
                </a:solidFill>
                <a:latin typeface="EUAlbertina"/>
              </a:rPr>
              <a:t>— the European Central Bank, </a:t>
            </a:r>
          </a:p>
          <a:p>
            <a:r>
              <a:rPr lang="en-US" sz="2000" b="1" dirty="0">
                <a:solidFill>
                  <a:srgbClr val="FFC000"/>
                </a:solidFill>
                <a:latin typeface="EUAlbertina"/>
              </a:rPr>
              <a:t>— the Court of Auditors. </a:t>
            </a:r>
          </a:p>
          <a:p>
            <a:r>
              <a:rPr lang="en-US" sz="2000" b="1" dirty="0">
                <a:solidFill>
                  <a:srgbClr val="FFC000"/>
                </a:solidFill>
                <a:latin typeface="EUAlbertina"/>
              </a:rPr>
              <a:t>2. Each institution shall act within the limits of the powers conferred on it in the Treaties, and in conformity with the procedures, conditions and objectives set out in them. The institutions shall practice mutual sincere cooperation. </a:t>
            </a:r>
          </a:p>
          <a:p>
            <a:r>
              <a:rPr lang="en-US" sz="2000" b="1" dirty="0">
                <a:solidFill>
                  <a:srgbClr val="FFC000"/>
                </a:solidFill>
                <a:latin typeface="EUAlbertina"/>
              </a:rPr>
              <a:t>(Art.13 TEU)</a:t>
            </a:r>
            <a:endParaRPr lang="en-US" sz="2000" b="1" dirty="0">
              <a:solidFill>
                <a:srgbClr val="FFC000"/>
              </a:solidFill>
            </a:endParaRPr>
          </a:p>
        </p:txBody>
      </p:sp>
    </p:spTree>
    <p:extLst>
      <p:ext uri="{BB962C8B-B14F-4D97-AF65-F5344CB8AC3E}">
        <p14:creationId xmlns:p14="http://schemas.microsoft.com/office/powerpoint/2010/main" val="1605696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565431-EF55-4FD5-B91D-C0CCD6E88056}"/>
              </a:ext>
            </a:extLst>
          </p:cNvPr>
          <p:cNvSpPr>
            <a:spLocks noGrp="1"/>
          </p:cNvSpPr>
          <p:nvPr>
            <p:ph type="title"/>
          </p:nvPr>
        </p:nvSpPr>
        <p:spPr/>
        <p:txBody>
          <a:bodyPr/>
          <a:lstStyle/>
          <a:p>
            <a:r>
              <a:rPr lang="en-US" b="1" dirty="0">
                <a:solidFill>
                  <a:srgbClr val="FF9900"/>
                </a:solidFill>
                <a:latin typeface="Bookman Old Style" panose="02050604050505020204" pitchFamily="18" charset="0"/>
              </a:rPr>
              <a:t>Principle and Values of the EU Foreign Policy</a:t>
            </a:r>
            <a:endParaRPr lang="en-US" dirty="0"/>
          </a:p>
        </p:txBody>
      </p:sp>
      <p:sp>
        <p:nvSpPr>
          <p:cNvPr id="6" name="Content Placeholder 5">
            <a:extLst>
              <a:ext uri="{FF2B5EF4-FFF2-40B4-BE49-F238E27FC236}">
                <a16:creationId xmlns:a16="http://schemas.microsoft.com/office/drawing/2014/main" id="{47B3BBFF-10E0-41EE-B7A8-5A921F8D82DC}"/>
              </a:ext>
            </a:extLst>
          </p:cNvPr>
          <p:cNvSpPr>
            <a:spLocks noGrp="1"/>
          </p:cNvSpPr>
          <p:nvPr>
            <p:ph idx="1"/>
          </p:nvPr>
        </p:nvSpPr>
        <p:spPr>
          <a:xfrm>
            <a:off x="431515" y="1407560"/>
            <a:ext cx="10922285" cy="4769403"/>
          </a:xfrm>
        </p:spPr>
        <p:txBody>
          <a:bodyPr>
            <a:normAutofit fontScale="77500" lnSpcReduction="20000"/>
          </a:bodyPr>
          <a:lstStyle/>
          <a:p>
            <a:endParaRPr lang="en-US" dirty="0"/>
          </a:p>
          <a:p>
            <a:pPr marL="0" indent="0" algn="just">
              <a:buNone/>
            </a:pPr>
            <a:r>
              <a:rPr lang="en-US" b="1" dirty="0">
                <a:solidFill>
                  <a:srgbClr val="FFC000"/>
                </a:solidFill>
                <a:latin typeface="Bookman Old Style" panose="02050604050505020204" pitchFamily="18" charset="0"/>
              </a:rPr>
              <a:t>The Union is founded on the values of respect for human dignity, freedom, democracy, equality, the rule of law and respect for human rights, including the rights of persons belonging to minorities. These values are common to the Member States in a society in which pluralism, non-discrimination, tolerance, justice, solidarity and equality between women and men prevail. </a:t>
            </a:r>
          </a:p>
          <a:p>
            <a:pPr marL="0" indent="0">
              <a:buNone/>
            </a:pPr>
            <a:r>
              <a:rPr lang="en-US" b="1" dirty="0">
                <a:solidFill>
                  <a:srgbClr val="FFC000"/>
                </a:solidFill>
                <a:latin typeface="Bookman Old Style" panose="02050604050505020204" pitchFamily="18" charset="0"/>
              </a:rPr>
              <a:t>(Art.2)</a:t>
            </a:r>
          </a:p>
          <a:p>
            <a:pPr marL="0" indent="0">
              <a:buNone/>
            </a:pPr>
            <a:r>
              <a:rPr lang="en-US" b="1" dirty="0">
                <a:solidFill>
                  <a:srgbClr val="FFC000"/>
                </a:solidFill>
                <a:latin typeface="Bookman Old Style" panose="02050604050505020204" pitchFamily="18" charset="0"/>
              </a:rPr>
              <a:t>The Union's aim is to promote peace, its values and the well-being of its peoples.</a:t>
            </a:r>
          </a:p>
          <a:p>
            <a:pPr marL="0" indent="0" algn="just">
              <a:buNone/>
            </a:pPr>
            <a:r>
              <a:rPr lang="en-US" b="1" dirty="0">
                <a:solidFill>
                  <a:srgbClr val="FFC000"/>
                </a:solidFill>
                <a:latin typeface="Bookman Old Style" panose="02050604050505020204" pitchFamily="18" charset="0"/>
              </a:rPr>
              <a:t>The Union shall offer its citizens an area of freedom, security and justice without internal frontiers, in which the free movement of persons is ensured in conjunction with appropriate measures with respect to external border controls, asylum, immigration and the prevention and combating of crime.</a:t>
            </a:r>
          </a:p>
          <a:p>
            <a:pPr marL="0" indent="0">
              <a:buNone/>
            </a:pPr>
            <a:r>
              <a:rPr lang="en-US" b="1" dirty="0">
                <a:solidFill>
                  <a:srgbClr val="FFC000"/>
                </a:solidFill>
                <a:latin typeface="Bookman Old Style" panose="02050604050505020204" pitchFamily="18" charset="0"/>
              </a:rPr>
              <a:t>(Art.3)</a:t>
            </a:r>
          </a:p>
        </p:txBody>
      </p:sp>
      <p:pic>
        <p:nvPicPr>
          <p:cNvPr id="7" name="Picture 6">
            <a:extLst>
              <a:ext uri="{FF2B5EF4-FFF2-40B4-BE49-F238E27FC236}">
                <a16:creationId xmlns:a16="http://schemas.microsoft.com/office/drawing/2014/main" id="{90BDD0DB-9CD8-444A-89D0-5FEAE76D9F2F}"/>
              </a:ext>
            </a:extLst>
          </p:cNvPr>
          <p:cNvPicPr>
            <a:picLocks noChangeAspect="1"/>
          </p:cNvPicPr>
          <p:nvPr/>
        </p:nvPicPr>
        <p:blipFill>
          <a:blip r:embed="rId2"/>
          <a:stretch>
            <a:fillRect/>
          </a:stretch>
        </p:blipFill>
        <p:spPr>
          <a:xfrm>
            <a:off x="8409626" y="5776686"/>
            <a:ext cx="3782374" cy="1081314"/>
          </a:xfrm>
          <a:prstGeom prst="rect">
            <a:avLst/>
          </a:prstGeom>
        </p:spPr>
      </p:pic>
    </p:spTree>
    <p:extLst>
      <p:ext uri="{BB962C8B-B14F-4D97-AF65-F5344CB8AC3E}">
        <p14:creationId xmlns:p14="http://schemas.microsoft.com/office/powerpoint/2010/main" val="3681570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623260F-0842-49CD-BD1E-5334505F4A34}"/>
              </a:ext>
            </a:extLst>
          </p:cNvPr>
          <p:cNvSpPr>
            <a:spLocks noGrp="1"/>
          </p:cNvSpPr>
          <p:nvPr>
            <p:ph type="title"/>
          </p:nvPr>
        </p:nvSpPr>
        <p:spPr>
          <a:xfrm>
            <a:off x="371061" y="-1"/>
            <a:ext cx="11436625" cy="1547813"/>
          </a:xfrm>
        </p:spPr>
        <p:txBody>
          <a:bodyPr>
            <a:normAutofit/>
          </a:bodyPr>
          <a:lstStyle/>
          <a:p>
            <a:pPr algn="ctr"/>
            <a:r>
              <a:rPr lang="en-US" b="1" dirty="0">
                <a:solidFill>
                  <a:srgbClr val="FF9900"/>
                </a:solidFill>
                <a:latin typeface="Bookman Old Style" panose="02050604050505020204" pitchFamily="18" charset="0"/>
              </a:rPr>
              <a:t>Institutional Framework of the EU Foreign Policy</a:t>
            </a:r>
            <a:endParaRPr lang="en-US"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2019289B-E579-4367-86EB-CC3CD6FEB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29" y="1359126"/>
            <a:ext cx="11436624" cy="5310188"/>
          </a:xfrm>
          <a:prstGeom prst="rect">
            <a:avLst/>
          </a:prstGeom>
        </p:spPr>
      </p:pic>
    </p:spTree>
    <p:extLst>
      <p:ext uri="{BB962C8B-B14F-4D97-AF65-F5344CB8AC3E}">
        <p14:creationId xmlns:p14="http://schemas.microsoft.com/office/powerpoint/2010/main" val="4223697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9DD81B-0352-4164-A3EB-7A56B8CDC1C8}"/>
              </a:ext>
            </a:extLst>
          </p:cNvPr>
          <p:cNvSpPr>
            <a:spLocks noGrp="1"/>
          </p:cNvSpPr>
          <p:nvPr>
            <p:ph type="title"/>
          </p:nvPr>
        </p:nvSpPr>
        <p:spPr/>
        <p:txBody>
          <a:bodyPr/>
          <a:lstStyle/>
          <a:p>
            <a:pPr algn="ctr"/>
            <a:r>
              <a:rPr lang="en-US" b="1" dirty="0">
                <a:solidFill>
                  <a:srgbClr val="FF9900"/>
                </a:solidFill>
                <a:latin typeface="Bookman Old Style" panose="02050604050505020204" pitchFamily="18" charset="0"/>
              </a:rPr>
              <a:t>Institutional Framework of the EU Foreign Policy</a:t>
            </a:r>
            <a:endParaRPr lang="en-US" dirty="0"/>
          </a:p>
        </p:txBody>
      </p:sp>
      <p:sp>
        <p:nvSpPr>
          <p:cNvPr id="6" name="Content Placeholder 5">
            <a:extLst>
              <a:ext uri="{FF2B5EF4-FFF2-40B4-BE49-F238E27FC236}">
                <a16:creationId xmlns:a16="http://schemas.microsoft.com/office/drawing/2014/main" id="{464A85C1-1B5C-4FB6-95CF-37C2F5C7F026}"/>
              </a:ext>
            </a:extLst>
          </p:cNvPr>
          <p:cNvSpPr>
            <a:spLocks noGrp="1"/>
          </p:cNvSpPr>
          <p:nvPr>
            <p:ph idx="1"/>
          </p:nvPr>
        </p:nvSpPr>
        <p:spPr>
          <a:xfrm>
            <a:off x="241300" y="1086678"/>
            <a:ext cx="11595100" cy="5090285"/>
          </a:xfrm>
        </p:spPr>
        <p:txBody>
          <a:bodyPr>
            <a:normAutofit fontScale="92500" lnSpcReduction="20000"/>
          </a:bodyPr>
          <a:lstStyle/>
          <a:p>
            <a:endParaRPr lang="en-US" dirty="0"/>
          </a:p>
          <a:p>
            <a:endParaRPr lang="en-US" dirty="0"/>
          </a:p>
          <a:p>
            <a:pPr algn="just"/>
            <a:r>
              <a:rPr lang="en-US" b="1" dirty="0">
                <a:solidFill>
                  <a:srgbClr val="FFC000"/>
                </a:solidFill>
                <a:latin typeface="Bookman Old Style" panose="02050604050505020204" pitchFamily="18" charset="0"/>
              </a:rPr>
              <a:t>The functioning of the Union shall be founded on representative democracy. </a:t>
            </a:r>
          </a:p>
          <a:p>
            <a:pPr algn="just"/>
            <a:r>
              <a:rPr lang="en-US" b="1" dirty="0">
                <a:solidFill>
                  <a:srgbClr val="FFC000"/>
                </a:solidFill>
                <a:latin typeface="Bookman Old Style" panose="02050604050505020204" pitchFamily="18" charset="0"/>
              </a:rPr>
              <a:t>Citizens are directly represented at Union level in the European Parliament. </a:t>
            </a:r>
          </a:p>
          <a:p>
            <a:pPr algn="just"/>
            <a:r>
              <a:rPr lang="en-US" b="1" dirty="0">
                <a:solidFill>
                  <a:srgbClr val="FFC000"/>
                </a:solidFill>
                <a:latin typeface="Bookman Old Style" panose="02050604050505020204" pitchFamily="18" charset="0"/>
              </a:rPr>
              <a:t>Member States are represented in the European Council by their Heads of State or Government and in the Council by their governments, themselves democratically accountable either to their national Parliaments, or to their citizens.</a:t>
            </a:r>
          </a:p>
          <a:p>
            <a:pPr algn="just"/>
            <a:r>
              <a:rPr lang="en-US" b="1" dirty="0">
                <a:solidFill>
                  <a:srgbClr val="FFC000"/>
                </a:solidFill>
                <a:latin typeface="Bookman Old Style" panose="02050604050505020204" pitchFamily="18" charset="0"/>
              </a:rPr>
              <a:t>Every citizen shall have the right to participate in the democratic life of the Union. Decisions shall be taken as openly and as closely as possible to the citizen. </a:t>
            </a:r>
          </a:p>
          <a:p>
            <a:pPr algn="just"/>
            <a:r>
              <a:rPr lang="en-US" b="1" dirty="0">
                <a:solidFill>
                  <a:srgbClr val="FFC000"/>
                </a:solidFill>
                <a:latin typeface="Bookman Old Style" panose="02050604050505020204" pitchFamily="18" charset="0"/>
              </a:rPr>
              <a:t>(Art 10 of TEU)</a:t>
            </a:r>
          </a:p>
        </p:txBody>
      </p:sp>
      <p:pic>
        <p:nvPicPr>
          <p:cNvPr id="8" name="Picture 7">
            <a:extLst>
              <a:ext uri="{FF2B5EF4-FFF2-40B4-BE49-F238E27FC236}">
                <a16:creationId xmlns:a16="http://schemas.microsoft.com/office/drawing/2014/main" id="{419E999F-59F0-4B3C-8EB1-0EBD14B99837}"/>
              </a:ext>
            </a:extLst>
          </p:cNvPr>
          <p:cNvPicPr>
            <a:picLocks noChangeAspect="1"/>
          </p:cNvPicPr>
          <p:nvPr/>
        </p:nvPicPr>
        <p:blipFill>
          <a:blip r:embed="rId2"/>
          <a:stretch>
            <a:fillRect/>
          </a:stretch>
        </p:blipFill>
        <p:spPr>
          <a:xfrm>
            <a:off x="8409626" y="5776686"/>
            <a:ext cx="3782374" cy="1081314"/>
          </a:xfrm>
          <a:prstGeom prst="rect">
            <a:avLst/>
          </a:prstGeom>
        </p:spPr>
      </p:pic>
    </p:spTree>
    <p:extLst>
      <p:ext uri="{BB962C8B-B14F-4D97-AF65-F5344CB8AC3E}">
        <p14:creationId xmlns:p14="http://schemas.microsoft.com/office/powerpoint/2010/main" val="321017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Why to study the EU FP?</a:t>
            </a: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11" name="Content Placeholder 10">
            <a:extLst>
              <a:ext uri="{FF2B5EF4-FFF2-40B4-BE49-F238E27FC236}">
                <a16:creationId xmlns:a16="http://schemas.microsoft.com/office/drawing/2014/main" id="{95C32103-9155-4E53-BACA-10D98E2C3A13}"/>
              </a:ext>
            </a:extLst>
          </p:cNvPr>
          <p:cNvSpPr>
            <a:spLocks noGrp="1"/>
          </p:cNvSpPr>
          <p:nvPr>
            <p:ph sz="half" idx="2"/>
          </p:nvPr>
        </p:nvSpPr>
        <p:spPr>
          <a:xfrm>
            <a:off x="323850" y="1203061"/>
            <a:ext cx="11696700" cy="4549774"/>
          </a:xfrm>
        </p:spPr>
        <p:txBody>
          <a:bodyPr>
            <a:normAutofit lnSpcReduction="10000"/>
          </a:bodyPr>
          <a:lstStyle/>
          <a:p>
            <a:pPr marL="742950" indent="-742950" algn="just">
              <a:lnSpc>
                <a:spcPct val="200000"/>
              </a:lnSpc>
              <a:buAutoNum type="arabicParenR"/>
            </a:pPr>
            <a:r>
              <a:rPr lang="en-US" sz="3600" b="1" dirty="0">
                <a:solidFill>
                  <a:srgbClr val="FF9900"/>
                </a:solidFill>
                <a:latin typeface="Bookman Old Style" panose="02050604050505020204" pitchFamily="18" charset="0"/>
              </a:rPr>
              <a:t>EU is an influential actor of international relations</a:t>
            </a:r>
          </a:p>
          <a:p>
            <a:pPr marL="742950" indent="-742950" algn="just">
              <a:lnSpc>
                <a:spcPct val="200000"/>
              </a:lnSpc>
              <a:buAutoNum type="arabicParenR"/>
            </a:pPr>
            <a:r>
              <a:rPr lang="en-US" sz="3600" b="1" dirty="0">
                <a:solidFill>
                  <a:srgbClr val="FF9900"/>
                </a:solidFill>
                <a:latin typeface="Bookman Old Style" panose="02050604050505020204" pitchFamily="18" charset="0"/>
              </a:rPr>
              <a:t>EU is a major economic actor, the world’s largest trading bloc</a:t>
            </a:r>
          </a:p>
          <a:p>
            <a:pPr marL="742950" indent="-742950" algn="just">
              <a:lnSpc>
                <a:spcPct val="200000"/>
              </a:lnSpc>
              <a:buAutoNum type="arabicParenR"/>
            </a:pPr>
            <a:endParaRPr lang="en-US" sz="3600" b="1" dirty="0">
              <a:solidFill>
                <a:srgbClr val="FF9900"/>
              </a:solidFill>
              <a:latin typeface="Bookman Old Style" panose="02050604050505020204" pitchFamily="18" charset="0"/>
            </a:endParaRPr>
          </a:p>
          <a:p>
            <a:pPr marL="742950" indent="-742950" algn="just">
              <a:lnSpc>
                <a:spcPct val="200000"/>
              </a:lnSpc>
              <a:buAutoNum type="arabicParenR"/>
            </a:pPr>
            <a:endParaRPr lang="uk-UA" sz="3600" b="1" dirty="0">
              <a:solidFill>
                <a:srgbClr val="FF9900"/>
              </a:solidFill>
              <a:latin typeface="Bookman Old Style" panose="02050604050505020204" pitchFamily="18" charset="0"/>
            </a:endParaRPr>
          </a:p>
          <a:p>
            <a:pPr marL="0" indent="0">
              <a:buNone/>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514350" indent="-514350">
              <a:buAutoNum type="arabicPeriod"/>
            </a:pPr>
            <a:endParaRPr lang="uk-UA" b="1" dirty="0">
              <a:solidFill>
                <a:srgbClr val="FF9900"/>
              </a:solidFill>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2591215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2B27-268B-43A1-8843-C185A766C36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7662AB1-0C21-495A-AB89-C155B2F26994}"/>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3598CB3B-F509-4059-A500-90F117BF2192}"/>
              </a:ext>
            </a:extLst>
          </p:cNvPr>
          <p:cNvPicPr>
            <a:picLocks noChangeAspect="1"/>
          </p:cNvPicPr>
          <p:nvPr/>
        </p:nvPicPr>
        <p:blipFill>
          <a:blip r:embed="rId2"/>
          <a:stretch>
            <a:fillRect/>
          </a:stretch>
        </p:blipFill>
        <p:spPr>
          <a:xfrm>
            <a:off x="0" y="171249"/>
            <a:ext cx="12192000" cy="951114"/>
          </a:xfrm>
          <a:prstGeom prst="rect">
            <a:avLst/>
          </a:prstGeom>
        </p:spPr>
      </p:pic>
      <p:pic>
        <p:nvPicPr>
          <p:cNvPr id="8" name="Content Placeholder 7">
            <a:extLst>
              <a:ext uri="{FF2B5EF4-FFF2-40B4-BE49-F238E27FC236}">
                <a16:creationId xmlns:a16="http://schemas.microsoft.com/office/drawing/2014/main" id="{02BA8F1A-ED1E-44C0-9594-9B27BB481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692" y="5655949"/>
            <a:ext cx="4304308" cy="1229489"/>
          </a:xfrm>
          <a:prstGeom prst="rect">
            <a:avLst/>
          </a:prstGeom>
          <a:pattFill prst="pct5">
            <a:fgClr>
              <a:srgbClr val="FF9900"/>
            </a:fgClr>
            <a:bgClr>
              <a:schemeClr val="bg1"/>
            </a:bgClr>
          </a:pattFill>
        </p:spPr>
      </p:pic>
      <p:pic>
        <p:nvPicPr>
          <p:cNvPr id="9" name="Picture 8">
            <a:extLst>
              <a:ext uri="{FF2B5EF4-FFF2-40B4-BE49-F238E27FC236}">
                <a16:creationId xmlns:a16="http://schemas.microsoft.com/office/drawing/2014/main" id="{8C0D3F6D-1BA8-400B-ACE0-3782F47FD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2" y="1096714"/>
            <a:ext cx="8547652" cy="5010648"/>
          </a:xfrm>
          <a:prstGeom prst="rect">
            <a:avLst/>
          </a:prstGeom>
        </p:spPr>
      </p:pic>
    </p:spTree>
    <p:extLst>
      <p:ext uri="{BB962C8B-B14F-4D97-AF65-F5344CB8AC3E}">
        <p14:creationId xmlns:p14="http://schemas.microsoft.com/office/powerpoint/2010/main" val="1778331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623260F-0842-49CD-BD1E-5334505F4A34}"/>
              </a:ext>
            </a:extLst>
          </p:cNvPr>
          <p:cNvSpPr>
            <a:spLocks noGrp="1"/>
          </p:cNvSpPr>
          <p:nvPr>
            <p:ph type="title"/>
          </p:nvPr>
        </p:nvSpPr>
        <p:spPr>
          <a:xfrm>
            <a:off x="371061" y="-1"/>
            <a:ext cx="11436625" cy="1117601"/>
          </a:xfrm>
        </p:spPr>
        <p:txBody>
          <a:bodyPr>
            <a:normAutofit/>
          </a:bodyPr>
          <a:lstStyle/>
          <a:p>
            <a:pPr algn="ctr"/>
            <a:r>
              <a:rPr lang="en-US" sz="3200" b="1" dirty="0">
                <a:solidFill>
                  <a:srgbClr val="FF9900"/>
                </a:solidFill>
                <a:latin typeface="Bookman Old Style" panose="02050604050505020204" pitchFamily="18" charset="0"/>
              </a:rPr>
              <a:t>Institutional Framework of the EU Foreign Policy</a:t>
            </a:r>
            <a:endParaRPr lang="en-US" altLang="nl-BE"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3AD0AD5D-4F7E-4560-BD88-5569B8DACB6B}"/>
              </a:ext>
            </a:extLst>
          </p:cNvPr>
          <p:cNvPicPr>
            <a:picLocks noChangeAspect="1"/>
          </p:cNvPicPr>
          <p:nvPr/>
        </p:nvPicPr>
        <p:blipFill>
          <a:blip r:embed="rId2"/>
          <a:stretch>
            <a:fillRect/>
          </a:stretch>
        </p:blipFill>
        <p:spPr>
          <a:xfrm>
            <a:off x="7009951" y="5376544"/>
            <a:ext cx="5182049" cy="1481456"/>
          </a:xfrm>
          <a:prstGeom prst="rect">
            <a:avLst/>
          </a:prstGeom>
        </p:spPr>
      </p:pic>
      <p:pic>
        <p:nvPicPr>
          <p:cNvPr id="5" name="Picture 4">
            <a:extLst>
              <a:ext uri="{FF2B5EF4-FFF2-40B4-BE49-F238E27FC236}">
                <a16:creationId xmlns:a16="http://schemas.microsoft.com/office/drawing/2014/main" id="{BD5F2F08-8BA6-4C07-AB91-55D66B02E812}"/>
              </a:ext>
            </a:extLst>
          </p:cNvPr>
          <p:cNvPicPr>
            <a:picLocks noChangeAspect="1"/>
          </p:cNvPicPr>
          <p:nvPr/>
        </p:nvPicPr>
        <p:blipFill>
          <a:blip r:embed="rId3"/>
          <a:stretch>
            <a:fillRect/>
          </a:stretch>
        </p:blipFill>
        <p:spPr>
          <a:xfrm>
            <a:off x="0" y="849647"/>
            <a:ext cx="12192000" cy="6008353"/>
          </a:xfrm>
          <a:prstGeom prst="rect">
            <a:avLst/>
          </a:prstGeom>
        </p:spPr>
      </p:pic>
    </p:spTree>
    <p:extLst>
      <p:ext uri="{BB962C8B-B14F-4D97-AF65-F5344CB8AC3E}">
        <p14:creationId xmlns:p14="http://schemas.microsoft.com/office/powerpoint/2010/main" val="1533847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The European Parliament </a:t>
            </a:r>
            <a:br>
              <a:rPr lang="uk-UA" b="1" dirty="0">
                <a:solidFill>
                  <a:srgbClr val="FF9900"/>
                </a:solidFill>
                <a:latin typeface="Bookman Old Style" panose="02050604050505020204" pitchFamily="18" charset="0"/>
              </a:rPr>
            </a:b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6" name="Content Placeholder 5">
            <a:extLst>
              <a:ext uri="{FF2B5EF4-FFF2-40B4-BE49-F238E27FC236}">
                <a16:creationId xmlns:a16="http://schemas.microsoft.com/office/drawing/2014/main" id="{DCDF092E-5326-4FB3-A1B7-0B1CDE5AB028}"/>
              </a:ext>
            </a:extLst>
          </p:cNvPr>
          <p:cNvSpPr>
            <a:spLocks noGrp="1"/>
          </p:cNvSpPr>
          <p:nvPr>
            <p:ph sz="half" idx="2"/>
          </p:nvPr>
        </p:nvSpPr>
        <p:spPr>
          <a:xfrm>
            <a:off x="502024" y="1183341"/>
            <a:ext cx="10851776" cy="4993622"/>
          </a:xfrm>
        </p:spPr>
        <p:txBody>
          <a:bodyPr/>
          <a:lstStyle/>
          <a:p>
            <a:pPr marL="0" indent="0">
              <a:buNone/>
            </a:pPr>
            <a:endParaRPr lang="en-US" b="1" u="sng" dirty="0">
              <a:solidFill>
                <a:srgbClr val="FF9900"/>
              </a:solidFill>
              <a:latin typeface="Bookman Old Style" panose="02050604050505020204" pitchFamily="18" charset="0"/>
            </a:endParaRPr>
          </a:p>
          <a:p>
            <a:pPr marL="0" indent="0">
              <a:buNone/>
            </a:pPr>
            <a:endParaRPr lang="en-US" b="1" dirty="0">
              <a:solidFill>
                <a:srgbClr val="FF9900"/>
              </a:solidFill>
              <a:latin typeface="Bookman Old Style" panose="02050604050505020204" pitchFamily="18" charset="0"/>
            </a:endParaRPr>
          </a:p>
          <a:p>
            <a:pPr marL="0" indent="0">
              <a:buNone/>
            </a:pPr>
            <a:endParaRPr lang="en-US" dirty="0"/>
          </a:p>
        </p:txBody>
      </p:sp>
      <p:sp>
        <p:nvSpPr>
          <p:cNvPr id="2" name="Rectangle 1">
            <a:extLst>
              <a:ext uri="{FF2B5EF4-FFF2-40B4-BE49-F238E27FC236}">
                <a16:creationId xmlns:a16="http://schemas.microsoft.com/office/drawing/2014/main" id="{A6571E5B-0A50-4730-B6A2-948F3257D3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Competition with Major Powers: the USA, Russia, China</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DE24C362-08C6-42EE-83B6-FA6206A1D6BE}"/>
              </a:ext>
            </a:extLst>
          </p:cNvPr>
          <p:cNvPicPr>
            <a:picLocks noChangeAspect="1"/>
          </p:cNvPicPr>
          <p:nvPr/>
        </p:nvPicPr>
        <p:blipFill>
          <a:blip r:embed="rId3"/>
          <a:stretch>
            <a:fillRect/>
          </a:stretch>
        </p:blipFill>
        <p:spPr>
          <a:xfrm>
            <a:off x="406399" y="1369545"/>
            <a:ext cx="7688089" cy="3051580"/>
          </a:xfrm>
          <a:prstGeom prst="rect">
            <a:avLst/>
          </a:prstGeom>
        </p:spPr>
      </p:pic>
      <p:sp>
        <p:nvSpPr>
          <p:cNvPr id="7" name="Rectangle 6">
            <a:extLst>
              <a:ext uri="{FF2B5EF4-FFF2-40B4-BE49-F238E27FC236}">
                <a16:creationId xmlns:a16="http://schemas.microsoft.com/office/drawing/2014/main" id="{D1660CE2-54F4-479F-8922-5AD7FA92B2AA}"/>
              </a:ext>
            </a:extLst>
          </p:cNvPr>
          <p:cNvSpPr/>
          <p:nvPr/>
        </p:nvSpPr>
        <p:spPr>
          <a:xfrm>
            <a:off x="406399" y="4421125"/>
            <a:ext cx="6096000" cy="2308324"/>
          </a:xfrm>
          <a:prstGeom prst="rect">
            <a:avLst/>
          </a:prstGeom>
        </p:spPr>
        <p:txBody>
          <a:bodyPr>
            <a:spAutoFit/>
          </a:bodyPr>
          <a:lstStyle/>
          <a:p>
            <a:pPr algn="just"/>
            <a:r>
              <a:rPr lang="en-US" sz="2400" b="1" dirty="0">
                <a:solidFill>
                  <a:srgbClr val="FFC000"/>
                </a:solidFill>
                <a:latin typeface="OxygenRegular"/>
              </a:rPr>
              <a:t>For historical reasons, up until today, the plenary sessions of the European Parliament are held in Strasbourg, while the parliamentary committees and the administrative secretariat are based in Brussels.</a:t>
            </a:r>
            <a:endParaRPr lang="en-US" sz="2400" b="1" dirty="0">
              <a:solidFill>
                <a:srgbClr val="FFC000"/>
              </a:solidFill>
            </a:endParaRPr>
          </a:p>
        </p:txBody>
      </p:sp>
    </p:spTree>
    <p:extLst>
      <p:ext uri="{BB962C8B-B14F-4D97-AF65-F5344CB8AC3E}">
        <p14:creationId xmlns:p14="http://schemas.microsoft.com/office/powerpoint/2010/main" val="36423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The European Parliament </a:t>
            </a:r>
            <a:br>
              <a:rPr lang="uk-UA" b="1" dirty="0">
                <a:solidFill>
                  <a:srgbClr val="FF9900"/>
                </a:solidFill>
                <a:latin typeface="Bookman Old Style" panose="02050604050505020204" pitchFamily="18" charset="0"/>
              </a:rPr>
            </a:br>
            <a:endParaRPr lang="en-US" dirty="0"/>
          </a:p>
        </p:txBody>
      </p:sp>
      <p:sp>
        <p:nvSpPr>
          <p:cNvPr id="6" name="Content Placeholder 5">
            <a:extLst>
              <a:ext uri="{FF2B5EF4-FFF2-40B4-BE49-F238E27FC236}">
                <a16:creationId xmlns:a16="http://schemas.microsoft.com/office/drawing/2014/main" id="{DCDF092E-5326-4FB3-A1B7-0B1CDE5AB028}"/>
              </a:ext>
            </a:extLst>
          </p:cNvPr>
          <p:cNvSpPr>
            <a:spLocks noGrp="1"/>
          </p:cNvSpPr>
          <p:nvPr>
            <p:ph sz="half" idx="2"/>
          </p:nvPr>
        </p:nvSpPr>
        <p:spPr>
          <a:xfrm>
            <a:off x="502024" y="1183341"/>
            <a:ext cx="10851776" cy="4993622"/>
          </a:xfrm>
        </p:spPr>
        <p:txBody>
          <a:bodyPr/>
          <a:lstStyle/>
          <a:p>
            <a:pPr marL="0" indent="0">
              <a:buNone/>
            </a:pPr>
            <a:endParaRPr lang="en-US" b="1" u="sng" dirty="0">
              <a:solidFill>
                <a:srgbClr val="FF9900"/>
              </a:solidFill>
              <a:latin typeface="Bookman Old Style" panose="02050604050505020204" pitchFamily="18" charset="0"/>
            </a:endParaRPr>
          </a:p>
          <a:p>
            <a:pPr marL="0" indent="0">
              <a:buNone/>
            </a:pPr>
            <a:endParaRPr lang="en-US" b="1" dirty="0">
              <a:solidFill>
                <a:srgbClr val="FF9900"/>
              </a:solidFill>
              <a:latin typeface="Bookman Old Style" panose="02050604050505020204" pitchFamily="18" charset="0"/>
            </a:endParaRPr>
          </a:p>
          <a:p>
            <a:pPr marL="0" indent="0">
              <a:buNone/>
            </a:pPr>
            <a:endParaRPr lang="en-US" dirty="0"/>
          </a:p>
        </p:txBody>
      </p:sp>
      <p:sp>
        <p:nvSpPr>
          <p:cNvPr id="2" name="Rectangle 1">
            <a:extLst>
              <a:ext uri="{FF2B5EF4-FFF2-40B4-BE49-F238E27FC236}">
                <a16:creationId xmlns:a16="http://schemas.microsoft.com/office/drawing/2014/main" id="{A6571E5B-0A50-4730-B6A2-948F3257D3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Competition with Major Powers: the USA, Russia, China</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722A6F19-D6D0-4828-8732-DBFD74833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24" y="1040602"/>
            <a:ext cx="7422776" cy="5623315"/>
          </a:xfrm>
          <a:prstGeom prst="rect">
            <a:avLst/>
          </a:prstGeom>
        </p:spPr>
      </p:pic>
      <p:sp>
        <p:nvSpPr>
          <p:cNvPr id="10" name="Content Placeholder 9">
            <a:extLst>
              <a:ext uri="{FF2B5EF4-FFF2-40B4-BE49-F238E27FC236}">
                <a16:creationId xmlns:a16="http://schemas.microsoft.com/office/drawing/2014/main" id="{A74F1210-73E5-449A-ACF1-665D638E2E31}"/>
              </a:ext>
            </a:extLst>
          </p:cNvPr>
          <p:cNvSpPr>
            <a:spLocks noGrp="1"/>
          </p:cNvSpPr>
          <p:nvPr>
            <p:ph sz="half" idx="1"/>
          </p:nvPr>
        </p:nvSpPr>
        <p:spPr/>
        <p:txBody>
          <a:bodyPr/>
          <a:lstStyle/>
          <a:p>
            <a:endParaRPr lang="en-US"/>
          </a:p>
        </p:txBody>
      </p:sp>
      <p:pic>
        <p:nvPicPr>
          <p:cNvPr id="11" name="Content Placeholder 7">
            <a:extLst>
              <a:ext uri="{FF2B5EF4-FFF2-40B4-BE49-F238E27FC236}">
                <a16:creationId xmlns:a16="http://schemas.microsoft.com/office/drawing/2014/main" id="{3E235132-AE89-4D79-9024-1C79BFA8A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672" y="5456002"/>
            <a:ext cx="4908243" cy="1401998"/>
          </a:xfrm>
          <a:prstGeom prst="rect">
            <a:avLst/>
          </a:prstGeom>
          <a:pattFill prst="pct5">
            <a:fgClr>
              <a:srgbClr val="FF9900"/>
            </a:fgClr>
            <a:bgClr>
              <a:schemeClr val="bg1"/>
            </a:bgClr>
          </a:pattFill>
        </p:spPr>
      </p:pic>
    </p:spTree>
    <p:extLst>
      <p:ext uri="{BB962C8B-B14F-4D97-AF65-F5344CB8AC3E}">
        <p14:creationId xmlns:p14="http://schemas.microsoft.com/office/powerpoint/2010/main" val="890600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The European Parliament </a:t>
            </a:r>
            <a:br>
              <a:rPr lang="uk-UA" b="1" dirty="0">
                <a:solidFill>
                  <a:srgbClr val="FF9900"/>
                </a:solidFill>
                <a:latin typeface="Bookman Old Style" panose="02050604050505020204" pitchFamily="18" charset="0"/>
              </a:rPr>
            </a:br>
            <a:endParaRPr lang="en-US" dirty="0"/>
          </a:p>
        </p:txBody>
      </p:sp>
      <p:sp>
        <p:nvSpPr>
          <p:cNvPr id="6" name="Content Placeholder 5">
            <a:extLst>
              <a:ext uri="{FF2B5EF4-FFF2-40B4-BE49-F238E27FC236}">
                <a16:creationId xmlns:a16="http://schemas.microsoft.com/office/drawing/2014/main" id="{DCDF092E-5326-4FB3-A1B7-0B1CDE5AB028}"/>
              </a:ext>
            </a:extLst>
          </p:cNvPr>
          <p:cNvSpPr>
            <a:spLocks noGrp="1"/>
          </p:cNvSpPr>
          <p:nvPr>
            <p:ph sz="half" idx="2"/>
          </p:nvPr>
        </p:nvSpPr>
        <p:spPr>
          <a:xfrm>
            <a:off x="502024" y="1183341"/>
            <a:ext cx="10851776" cy="4993622"/>
          </a:xfrm>
        </p:spPr>
        <p:txBody>
          <a:bodyPr/>
          <a:lstStyle/>
          <a:p>
            <a:pPr marL="0" indent="0">
              <a:buNone/>
            </a:pPr>
            <a:endParaRPr lang="en-US" b="1" u="sng" dirty="0">
              <a:solidFill>
                <a:srgbClr val="FF9900"/>
              </a:solidFill>
              <a:latin typeface="Bookman Old Style" panose="02050604050505020204" pitchFamily="18" charset="0"/>
            </a:endParaRPr>
          </a:p>
          <a:p>
            <a:pPr marL="0" indent="0">
              <a:buNone/>
            </a:pPr>
            <a:endParaRPr lang="en-US" b="1" dirty="0">
              <a:solidFill>
                <a:srgbClr val="FF9900"/>
              </a:solidFill>
              <a:latin typeface="Bookman Old Style" panose="02050604050505020204" pitchFamily="18" charset="0"/>
            </a:endParaRPr>
          </a:p>
          <a:p>
            <a:pPr marL="0" indent="0">
              <a:buNone/>
            </a:pPr>
            <a:endParaRPr lang="en-US" dirty="0"/>
          </a:p>
        </p:txBody>
      </p:sp>
      <p:sp>
        <p:nvSpPr>
          <p:cNvPr id="2" name="Rectangle 1">
            <a:extLst>
              <a:ext uri="{FF2B5EF4-FFF2-40B4-BE49-F238E27FC236}">
                <a16:creationId xmlns:a16="http://schemas.microsoft.com/office/drawing/2014/main" id="{A6571E5B-0A50-4730-B6A2-948F3257D3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Competition with Major Powers: the USA, Russia, China</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5250029D-9DB9-4786-B295-2FA51E4212A8}"/>
              </a:ext>
            </a:extLst>
          </p:cNvPr>
          <p:cNvPicPr>
            <a:picLocks noChangeAspect="1"/>
          </p:cNvPicPr>
          <p:nvPr/>
        </p:nvPicPr>
        <p:blipFill>
          <a:blip r:embed="rId2"/>
          <a:stretch>
            <a:fillRect/>
          </a:stretch>
        </p:blipFill>
        <p:spPr>
          <a:xfrm>
            <a:off x="1856490" y="274577"/>
            <a:ext cx="8326619" cy="6308846"/>
          </a:xfrm>
          <a:prstGeom prst="rect">
            <a:avLst/>
          </a:prstGeom>
        </p:spPr>
      </p:pic>
      <p:sp>
        <p:nvSpPr>
          <p:cNvPr id="10" name="Content Placeholder 9">
            <a:extLst>
              <a:ext uri="{FF2B5EF4-FFF2-40B4-BE49-F238E27FC236}">
                <a16:creationId xmlns:a16="http://schemas.microsoft.com/office/drawing/2014/main" id="{2D304BA6-E49D-4752-A747-10F1224D3784}"/>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4176066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The European Council </a:t>
            </a:r>
            <a:br>
              <a:rPr lang="uk-UA" b="1" dirty="0">
                <a:solidFill>
                  <a:srgbClr val="FF9900"/>
                </a:solidFill>
                <a:latin typeface="Bookman Old Style" panose="02050604050505020204" pitchFamily="18" charset="0"/>
              </a:rPr>
            </a:br>
            <a:endParaRPr lang="en-US" dirty="0"/>
          </a:p>
        </p:txBody>
      </p:sp>
      <p:sp>
        <p:nvSpPr>
          <p:cNvPr id="6" name="Content Placeholder 5">
            <a:extLst>
              <a:ext uri="{FF2B5EF4-FFF2-40B4-BE49-F238E27FC236}">
                <a16:creationId xmlns:a16="http://schemas.microsoft.com/office/drawing/2014/main" id="{DCDF092E-5326-4FB3-A1B7-0B1CDE5AB028}"/>
              </a:ext>
            </a:extLst>
          </p:cNvPr>
          <p:cNvSpPr>
            <a:spLocks noGrp="1"/>
          </p:cNvSpPr>
          <p:nvPr>
            <p:ph idx="1"/>
          </p:nvPr>
        </p:nvSpPr>
        <p:spPr/>
        <p:txBody>
          <a:bodyPr/>
          <a:lstStyle/>
          <a:p>
            <a:pPr marL="0" indent="0">
              <a:buNone/>
            </a:pPr>
            <a:endParaRPr lang="en-US" b="1" u="sng" dirty="0">
              <a:solidFill>
                <a:srgbClr val="FF9900"/>
              </a:solidFill>
              <a:latin typeface="Bookman Old Style" panose="02050604050505020204" pitchFamily="18" charset="0"/>
            </a:endParaRPr>
          </a:p>
          <a:p>
            <a:pPr marL="0" indent="0">
              <a:buNone/>
            </a:pPr>
            <a:endParaRPr lang="en-US" b="1" dirty="0">
              <a:solidFill>
                <a:srgbClr val="FF9900"/>
              </a:solidFill>
              <a:latin typeface="Bookman Old Style" panose="02050604050505020204" pitchFamily="18" charset="0"/>
            </a:endParaRPr>
          </a:p>
          <a:p>
            <a:pPr marL="0" indent="0">
              <a:buNone/>
            </a:pPr>
            <a:endParaRPr lang="en-US" dirty="0"/>
          </a:p>
        </p:txBody>
      </p:sp>
      <p:sp>
        <p:nvSpPr>
          <p:cNvPr id="2" name="Rectangle 1">
            <a:extLst>
              <a:ext uri="{FF2B5EF4-FFF2-40B4-BE49-F238E27FC236}">
                <a16:creationId xmlns:a16="http://schemas.microsoft.com/office/drawing/2014/main" id="{A6571E5B-0A50-4730-B6A2-948F3257D3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Competition with Major Powers: the USA, Russia, China</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Content Placeholder 7">
            <a:extLst>
              <a:ext uri="{FF2B5EF4-FFF2-40B4-BE49-F238E27FC236}">
                <a16:creationId xmlns:a16="http://schemas.microsoft.com/office/drawing/2014/main" id="{3E235132-AE89-4D79-9024-1C79BFA8A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672" y="5456002"/>
            <a:ext cx="4908243" cy="1401998"/>
          </a:xfrm>
          <a:prstGeom prst="rect">
            <a:avLst/>
          </a:prstGeom>
          <a:pattFill prst="pct5">
            <a:fgClr>
              <a:srgbClr val="FF9900"/>
            </a:fgClr>
            <a:bgClr>
              <a:schemeClr val="bg1"/>
            </a:bgClr>
          </a:pattFill>
        </p:spPr>
      </p:pic>
      <p:pic>
        <p:nvPicPr>
          <p:cNvPr id="7" name="Picture 6">
            <a:extLst>
              <a:ext uri="{FF2B5EF4-FFF2-40B4-BE49-F238E27FC236}">
                <a16:creationId xmlns:a16="http://schemas.microsoft.com/office/drawing/2014/main" id="{91B7ABDE-1FB7-4230-A684-7A2A0FF56C96}"/>
              </a:ext>
            </a:extLst>
          </p:cNvPr>
          <p:cNvPicPr>
            <a:picLocks noChangeAspect="1"/>
          </p:cNvPicPr>
          <p:nvPr/>
        </p:nvPicPr>
        <p:blipFill>
          <a:blip r:embed="rId3"/>
          <a:stretch>
            <a:fillRect/>
          </a:stretch>
        </p:blipFill>
        <p:spPr>
          <a:xfrm>
            <a:off x="838200" y="1250948"/>
            <a:ext cx="3866360" cy="2178049"/>
          </a:xfrm>
          <a:prstGeom prst="rect">
            <a:avLst/>
          </a:prstGeom>
        </p:spPr>
      </p:pic>
      <p:sp>
        <p:nvSpPr>
          <p:cNvPr id="8" name="Rectangle 7">
            <a:extLst>
              <a:ext uri="{FF2B5EF4-FFF2-40B4-BE49-F238E27FC236}">
                <a16:creationId xmlns:a16="http://schemas.microsoft.com/office/drawing/2014/main" id="{EAFE3298-9F4A-4598-B4F6-5AE9B74FC236}"/>
              </a:ext>
            </a:extLst>
          </p:cNvPr>
          <p:cNvSpPr/>
          <p:nvPr/>
        </p:nvSpPr>
        <p:spPr>
          <a:xfrm>
            <a:off x="5257800" y="2266336"/>
            <a:ext cx="6096000" cy="923330"/>
          </a:xfrm>
          <a:prstGeom prst="rect">
            <a:avLst/>
          </a:prstGeom>
        </p:spPr>
        <p:txBody>
          <a:bodyPr>
            <a:spAutoFit/>
          </a:bodyPr>
          <a:lstStyle/>
          <a:p>
            <a:pPr algn="just"/>
            <a:r>
              <a:rPr lang="en-US" b="1" dirty="0">
                <a:solidFill>
                  <a:srgbClr val="FFC000"/>
                </a:solidFill>
                <a:latin typeface="Bookman Old Style" panose="02050604050505020204" pitchFamily="18" charset="0"/>
              </a:rPr>
              <a:t>The European Council is a regular meeting of the heads of state and government of the EU member states. </a:t>
            </a:r>
          </a:p>
        </p:txBody>
      </p:sp>
    </p:spTree>
    <p:extLst>
      <p:ext uri="{BB962C8B-B14F-4D97-AF65-F5344CB8AC3E}">
        <p14:creationId xmlns:p14="http://schemas.microsoft.com/office/powerpoint/2010/main" val="311100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B87AA73D-82F0-449D-9241-547125B06E00}"/>
              </a:ext>
            </a:extLst>
          </p:cNvPr>
          <p:cNvSpPr>
            <a:spLocks noChangeArrowheads="1"/>
          </p:cNvSpPr>
          <p:nvPr/>
        </p:nvSpPr>
        <p:spPr bwMode="auto">
          <a:xfrm>
            <a:off x="2566989" y="1531345"/>
            <a:ext cx="6911975" cy="134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en-US" sz="2000" dirty="0">
                <a:solidFill>
                  <a:srgbClr val="FFC000"/>
                </a:solidFill>
                <a:latin typeface="Bookman Old Style" panose="02050604050505020204" pitchFamily="18" charset="0"/>
              </a:rPr>
              <a:t>Held at least 4 times a year</a:t>
            </a:r>
          </a:p>
          <a:p>
            <a:pPr eaLnBrk="1" hangingPunct="1">
              <a:lnSpc>
                <a:spcPct val="150000"/>
              </a:lnSpc>
              <a:spcBef>
                <a:spcPct val="0"/>
              </a:spcBef>
            </a:pPr>
            <a:r>
              <a:rPr lang="en-US" altLang="en-US" sz="2000" dirty="0">
                <a:solidFill>
                  <a:srgbClr val="FFC000"/>
                </a:solidFill>
                <a:latin typeface="Bookman Old Style" panose="02050604050505020204" pitchFamily="18" charset="0"/>
              </a:rPr>
              <a:t>Sets the overall guidelines for EU policies</a:t>
            </a:r>
          </a:p>
          <a:p>
            <a:pPr eaLnBrk="1" hangingPunct="1">
              <a:lnSpc>
                <a:spcPct val="150000"/>
              </a:lnSpc>
              <a:spcBef>
                <a:spcPct val="0"/>
              </a:spcBef>
            </a:pPr>
            <a:r>
              <a:rPr lang="fr-BE" altLang="en-US" sz="2000" dirty="0">
                <a:solidFill>
                  <a:srgbClr val="FFC000"/>
                </a:solidFill>
                <a:latin typeface="Bookman Old Style" panose="02050604050505020204" pitchFamily="18" charset="0"/>
              </a:rPr>
              <a:t>President: Donald Tusk</a:t>
            </a:r>
            <a:endParaRPr lang="en-US" altLang="en-US" sz="2000" dirty="0">
              <a:solidFill>
                <a:srgbClr val="FFC000"/>
              </a:solidFill>
              <a:latin typeface="Bookman Old Style" panose="02050604050505020204" pitchFamily="18" charset="0"/>
            </a:endParaRPr>
          </a:p>
        </p:txBody>
      </p:sp>
      <p:sp>
        <p:nvSpPr>
          <p:cNvPr id="4100" name="Rectangle 4">
            <a:extLst>
              <a:ext uri="{FF2B5EF4-FFF2-40B4-BE49-F238E27FC236}">
                <a16:creationId xmlns:a16="http://schemas.microsoft.com/office/drawing/2014/main" id="{05F5BC81-0D1B-4CC6-8073-B42413F8769D}"/>
              </a:ext>
            </a:extLst>
          </p:cNvPr>
          <p:cNvSpPr>
            <a:spLocks noChangeArrowheads="1"/>
          </p:cNvSpPr>
          <p:nvPr/>
        </p:nvSpPr>
        <p:spPr bwMode="auto">
          <a:xfrm>
            <a:off x="2543175" y="995365"/>
            <a:ext cx="7448550" cy="68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0" dirty="0">
                <a:solidFill>
                  <a:srgbClr val="359AC2"/>
                </a:solidFill>
              </a:rPr>
              <a:t>Summit of heads of state and government of all EU countries</a:t>
            </a:r>
            <a:br>
              <a:rPr lang="en-US" altLang="en-US" sz="1500" dirty="0">
                <a:solidFill>
                  <a:srgbClr val="333399"/>
                </a:solidFill>
              </a:rPr>
            </a:br>
            <a:endParaRPr lang="en-US" altLang="en-US" sz="1500" dirty="0">
              <a:solidFill>
                <a:srgbClr val="00B0F0"/>
              </a:solidFill>
            </a:endParaRPr>
          </a:p>
        </p:txBody>
      </p:sp>
      <p:sp>
        <p:nvSpPr>
          <p:cNvPr id="3" name="Title 2">
            <a:extLst>
              <a:ext uri="{FF2B5EF4-FFF2-40B4-BE49-F238E27FC236}">
                <a16:creationId xmlns:a16="http://schemas.microsoft.com/office/drawing/2014/main" id="{C9F03401-3CB8-4EFF-B320-EA523A2E6101}"/>
              </a:ext>
            </a:extLst>
          </p:cNvPr>
          <p:cNvSpPr>
            <a:spLocks noGrp="1"/>
          </p:cNvSpPr>
          <p:nvPr>
            <p:ph type="title"/>
          </p:nvPr>
        </p:nvSpPr>
        <p:spPr>
          <a:xfrm>
            <a:off x="838200" y="365126"/>
            <a:ext cx="10515600" cy="536575"/>
          </a:xfrm>
        </p:spPr>
        <p:txBody>
          <a:bodyPr>
            <a:normAutofit fontScale="90000"/>
          </a:bodyPr>
          <a:lstStyle/>
          <a:p>
            <a:pPr algn="ctr"/>
            <a:r>
              <a:rPr lang="en-US" b="1" dirty="0">
                <a:solidFill>
                  <a:srgbClr val="FF9900"/>
                </a:solidFill>
                <a:latin typeface="Bookman Old Style" panose="02050604050505020204" pitchFamily="18" charset="0"/>
              </a:rPr>
              <a:t>The European Council</a:t>
            </a:r>
            <a:endParaRPr lang="en-US" dirty="0"/>
          </a:p>
        </p:txBody>
      </p:sp>
      <p:pic>
        <p:nvPicPr>
          <p:cNvPr id="8" name="Content Placeholder 7">
            <a:extLst>
              <a:ext uri="{FF2B5EF4-FFF2-40B4-BE49-F238E27FC236}">
                <a16:creationId xmlns:a16="http://schemas.microsoft.com/office/drawing/2014/main" id="{DE27948F-F2D8-4C71-8D96-6326DAD0D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757" y="5456002"/>
            <a:ext cx="4908243" cy="1401998"/>
          </a:xfrm>
          <a:prstGeom prst="rect">
            <a:avLst/>
          </a:prstGeom>
          <a:pattFill prst="pct5">
            <a:fgClr>
              <a:srgbClr val="FF9900"/>
            </a:fgClr>
            <a:bgClr>
              <a:schemeClr val="bg1"/>
            </a:bgClr>
          </a:pattFill>
        </p:spPr>
      </p:pic>
      <p:pic>
        <p:nvPicPr>
          <p:cNvPr id="9" name="Picture 5">
            <a:extLst>
              <a:ext uri="{FF2B5EF4-FFF2-40B4-BE49-F238E27FC236}">
                <a16:creationId xmlns:a16="http://schemas.microsoft.com/office/drawing/2014/main" id="{512E77C2-7BB6-41EC-8AC8-57BCCDBD04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784" y="3062438"/>
            <a:ext cx="698182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51828534-4417-4F10-BD62-F4F5510387C8}"/>
              </a:ext>
            </a:extLst>
          </p:cNvPr>
          <p:cNvSpPr>
            <a:spLocks noChangeArrowheads="1"/>
          </p:cNvSpPr>
          <p:nvPr/>
        </p:nvSpPr>
        <p:spPr bwMode="auto">
          <a:xfrm>
            <a:off x="1174642" y="1116668"/>
            <a:ext cx="91407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nl-BE" sz="2800" b="0" dirty="0">
                <a:solidFill>
                  <a:schemeClr val="bg1"/>
                </a:solidFill>
                <a:ea typeface="Verdana" panose="020B0604030504040204" pitchFamily="34" charset="0"/>
                <a:cs typeface="Verdana" panose="020B0604030504040204" pitchFamily="34" charset="0"/>
              </a:rPr>
              <a:t>Council of Ministers – voice of the Member States</a:t>
            </a:r>
            <a:endParaRPr lang="en-US" altLang="en-US" sz="2800" b="0" dirty="0">
              <a:solidFill>
                <a:schemeClr val="bg1"/>
              </a:solidFill>
              <a:ea typeface="Verdana" panose="020B0604030504040204" pitchFamily="34" charset="0"/>
              <a:cs typeface="Verdana" panose="020B0604030504040204" pitchFamily="34" charset="0"/>
            </a:endParaRPr>
          </a:p>
        </p:txBody>
      </p:sp>
      <p:sp>
        <p:nvSpPr>
          <p:cNvPr id="4099" name="Rectangle 4">
            <a:extLst>
              <a:ext uri="{FF2B5EF4-FFF2-40B4-BE49-F238E27FC236}">
                <a16:creationId xmlns:a16="http://schemas.microsoft.com/office/drawing/2014/main" id="{C889A58E-AC1C-4C66-A71F-862D44592250}"/>
              </a:ext>
            </a:extLst>
          </p:cNvPr>
          <p:cNvSpPr>
            <a:spLocks noChangeArrowheads="1"/>
          </p:cNvSpPr>
          <p:nvPr/>
        </p:nvSpPr>
        <p:spPr bwMode="auto">
          <a:xfrm>
            <a:off x="5563951" y="2115857"/>
            <a:ext cx="580641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pPr>
            <a:r>
              <a:rPr lang="en-US" altLang="nl-BE" sz="2000" dirty="0">
                <a:solidFill>
                  <a:srgbClr val="FFC000"/>
                </a:solidFill>
                <a:latin typeface="Bookman Old Style" panose="02050604050505020204" pitchFamily="18" charset="0"/>
              </a:rPr>
              <a:t>One minister from each EU country</a:t>
            </a:r>
          </a:p>
          <a:p>
            <a:pPr algn="just" eaLnBrk="1" hangingPunct="1">
              <a:lnSpc>
                <a:spcPct val="150000"/>
              </a:lnSpc>
              <a:spcBef>
                <a:spcPct val="0"/>
              </a:spcBef>
            </a:pPr>
            <a:r>
              <a:rPr lang="en-US" altLang="nl-BE" sz="2000" dirty="0">
                <a:solidFill>
                  <a:srgbClr val="FFC000"/>
                </a:solidFill>
                <a:latin typeface="Bookman Old Style" panose="02050604050505020204" pitchFamily="18" charset="0"/>
              </a:rPr>
              <a:t>Presidency: rotates every six months</a:t>
            </a:r>
          </a:p>
          <a:p>
            <a:pPr algn="just" eaLnBrk="1" hangingPunct="1">
              <a:lnSpc>
                <a:spcPct val="150000"/>
              </a:lnSpc>
              <a:spcBef>
                <a:spcPct val="0"/>
              </a:spcBef>
            </a:pPr>
            <a:r>
              <a:rPr lang="en-US" altLang="nl-BE" sz="2000" dirty="0">
                <a:solidFill>
                  <a:srgbClr val="FFC000"/>
                </a:solidFill>
                <a:latin typeface="Bookman Old Style" panose="02050604050505020204" pitchFamily="18" charset="0"/>
              </a:rPr>
              <a:t>Decides EU laws and budget together with Parliament</a:t>
            </a:r>
          </a:p>
          <a:p>
            <a:pPr algn="just" eaLnBrk="1" hangingPunct="1">
              <a:lnSpc>
                <a:spcPct val="150000"/>
              </a:lnSpc>
              <a:spcBef>
                <a:spcPct val="0"/>
              </a:spcBef>
            </a:pPr>
            <a:r>
              <a:rPr lang="en-US" altLang="nl-BE" sz="2000" dirty="0">
                <a:solidFill>
                  <a:srgbClr val="FFC000"/>
                </a:solidFill>
                <a:latin typeface="Bookman Old Style" panose="02050604050505020204" pitchFamily="18" charset="0"/>
              </a:rPr>
              <a:t>Manages the common foreign and security policy</a:t>
            </a:r>
          </a:p>
          <a:p>
            <a:pPr eaLnBrk="1" hangingPunct="1">
              <a:spcBef>
                <a:spcPct val="0"/>
              </a:spcBef>
            </a:pPr>
            <a:endParaRPr lang="en-US" altLang="en-US" sz="1500" b="0" dirty="0">
              <a:solidFill>
                <a:srgbClr val="595959"/>
              </a:solidFill>
            </a:endParaRPr>
          </a:p>
        </p:txBody>
      </p:sp>
      <p:pic>
        <p:nvPicPr>
          <p:cNvPr id="4100" name="Picture 1">
            <a:extLst>
              <a:ext uri="{FF2B5EF4-FFF2-40B4-BE49-F238E27FC236}">
                <a16:creationId xmlns:a16="http://schemas.microsoft.com/office/drawing/2014/main" id="{FCD2B355-B1C1-4A50-84AD-6D20AD09F4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604" y="2408337"/>
            <a:ext cx="5005347" cy="250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5E37E34-C959-4478-9D4E-675465A66C7F}"/>
              </a:ext>
            </a:extLst>
          </p:cNvPr>
          <p:cNvPicPr>
            <a:picLocks noChangeAspect="1"/>
          </p:cNvPicPr>
          <p:nvPr/>
        </p:nvPicPr>
        <p:blipFill>
          <a:blip r:embed="rId4"/>
          <a:stretch>
            <a:fillRect/>
          </a:stretch>
        </p:blipFill>
        <p:spPr>
          <a:xfrm>
            <a:off x="3160033" y="163221"/>
            <a:ext cx="4371211" cy="1176630"/>
          </a:xfrm>
          <a:prstGeom prst="rect">
            <a:avLst/>
          </a:prstGeom>
        </p:spPr>
      </p:pic>
      <p:pic>
        <p:nvPicPr>
          <p:cNvPr id="4" name="Picture 3">
            <a:extLst>
              <a:ext uri="{FF2B5EF4-FFF2-40B4-BE49-F238E27FC236}">
                <a16:creationId xmlns:a16="http://schemas.microsoft.com/office/drawing/2014/main" id="{BEF09335-6BD0-49E8-A10B-EB2D68635F1B}"/>
              </a:ext>
            </a:extLst>
          </p:cNvPr>
          <p:cNvPicPr>
            <a:picLocks noChangeAspect="1"/>
          </p:cNvPicPr>
          <p:nvPr/>
        </p:nvPicPr>
        <p:blipFill>
          <a:blip r:embed="rId5"/>
          <a:stretch>
            <a:fillRect/>
          </a:stretch>
        </p:blipFill>
        <p:spPr>
          <a:xfrm>
            <a:off x="7404129" y="5509048"/>
            <a:ext cx="4640224" cy="132577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The Council </a:t>
            </a:r>
            <a:br>
              <a:rPr lang="uk-UA" b="1" dirty="0">
                <a:solidFill>
                  <a:srgbClr val="FF9900"/>
                </a:solidFill>
                <a:latin typeface="Bookman Old Style" panose="02050604050505020204" pitchFamily="18" charset="0"/>
              </a:rPr>
            </a:br>
            <a:endParaRPr lang="en-US" dirty="0"/>
          </a:p>
        </p:txBody>
      </p:sp>
      <p:sp>
        <p:nvSpPr>
          <p:cNvPr id="6" name="Content Placeholder 5">
            <a:extLst>
              <a:ext uri="{FF2B5EF4-FFF2-40B4-BE49-F238E27FC236}">
                <a16:creationId xmlns:a16="http://schemas.microsoft.com/office/drawing/2014/main" id="{DCDF092E-5326-4FB3-A1B7-0B1CDE5AB028}"/>
              </a:ext>
            </a:extLst>
          </p:cNvPr>
          <p:cNvSpPr>
            <a:spLocks noGrp="1"/>
          </p:cNvSpPr>
          <p:nvPr>
            <p:ph idx="1"/>
          </p:nvPr>
        </p:nvSpPr>
        <p:spPr/>
        <p:txBody>
          <a:bodyPr/>
          <a:lstStyle/>
          <a:p>
            <a:pPr marL="0" indent="0">
              <a:buNone/>
            </a:pPr>
            <a:endParaRPr lang="en-US" b="1" u="sng" dirty="0">
              <a:solidFill>
                <a:srgbClr val="FF9900"/>
              </a:solidFill>
              <a:latin typeface="Bookman Old Style" panose="02050604050505020204" pitchFamily="18" charset="0"/>
            </a:endParaRPr>
          </a:p>
          <a:p>
            <a:pPr marL="0" indent="0">
              <a:buNone/>
            </a:pPr>
            <a:endParaRPr lang="en-US" b="1" dirty="0">
              <a:solidFill>
                <a:srgbClr val="FF9900"/>
              </a:solidFill>
              <a:latin typeface="Bookman Old Style" panose="02050604050505020204" pitchFamily="18" charset="0"/>
            </a:endParaRPr>
          </a:p>
          <a:p>
            <a:pPr marL="0" indent="0">
              <a:buNone/>
            </a:pPr>
            <a:endParaRPr lang="en-US" dirty="0"/>
          </a:p>
        </p:txBody>
      </p:sp>
      <p:sp>
        <p:nvSpPr>
          <p:cNvPr id="2" name="Rectangle 1">
            <a:extLst>
              <a:ext uri="{FF2B5EF4-FFF2-40B4-BE49-F238E27FC236}">
                <a16:creationId xmlns:a16="http://schemas.microsoft.com/office/drawing/2014/main" id="{A6571E5B-0A50-4730-B6A2-948F3257D3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Competition with Major Powers: the USA, Russia, China</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Content Placeholder 7">
            <a:extLst>
              <a:ext uri="{FF2B5EF4-FFF2-40B4-BE49-F238E27FC236}">
                <a16:creationId xmlns:a16="http://schemas.microsoft.com/office/drawing/2014/main" id="{3E235132-AE89-4D79-9024-1C79BFA8A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672" y="5456002"/>
            <a:ext cx="4908243" cy="1401998"/>
          </a:xfrm>
          <a:prstGeom prst="rect">
            <a:avLst/>
          </a:prstGeom>
          <a:pattFill prst="pct5">
            <a:fgClr>
              <a:srgbClr val="FF9900"/>
            </a:fgClr>
            <a:bgClr>
              <a:schemeClr val="bg1"/>
            </a:bgClr>
          </a:pattFill>
        </p:spPr>
      </p:pic>
      <p:pic>
        <p:nvPicPr>
          <p:cNvPr id="5" name="Picture 4">
            <a:extLst>
              <a:ext uri="{FF2B5EF4-FFF2-40B4-BE49-F238E27FC236}">
                <a16:creationId xmlns:a16="http://schemas.microsoft.com/office/drawing/2014/main" id="{B11F9330-6ABF-4211-811D-DF14EE25BE2D}"/>
              </a:ext>
            </a:extLst>
          </p:cNvPr>
          <p:cNvPicPr>
            <a:picLocks noChangeAspect="1"/>
          </p:cNvPicPr>
          <p:nvPr/>
        </p:nvPicPr>
        <p:blipFill>
          <a:blip r:embed="rId3"/>
          <a:stretch>
            <a:fillRect/>
          </a:stretch>
        </p:blipFill>
        <p:spPr>
          <a:xfrm>
            <a:off x="338344" y="966691"/>
            <a:ext cx="4436993" cy="2578479"/>
          </a:xfrm>
          <a:prstGeom prst="rect">
            <a:avLst/>
          </a:prstGeom>
        </p:spPr>
      </p:pic>
      <p:pic>
        <p:nvPicPr>
          <p:cNvPr id="8" name="Picture 7">
            <a:extLst>
              <a:ext uri="{FF2B5EF4-FFF2-40B4-BE49-F238E27FC236}">
                <a16:creationId xmlns:a16="http://schemas.microsoft.com/office/drawing/2014/main" id="{11B56F8F-F156-4D96-AD59-35865ED79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922" y="1008982"/>
            <a:ext cx="3960743" cy="2587685"/>
          </a:xfrm>
          <a:prstGeom prst="rect">
            <a:avLst/>
          </a:prstGeom>
        </p:spPr>
      </p:pic>
      <p:sp>
        <p:nvSpPr>
          <p:cNvPr id="9" name="Rectangle 8">
            <a:extLst>
              <a:ext uri="{FF2B5EF4-FFF2-40B4-BE49-F238E27FC236}">
                <a16:creationId xmlns:a16="http://schemas.microsoft.com/office/drawing/2014/main" id="{AC0C9240-D5D5-4B53-82C8-513F51A1068E}"/>
              </a:ext>
            </a:extLst>
          </p:cNvPr>
          <p:cNvSpPr/>
          <p:nvPr/>
        </p:nvSpPr>
        <p:spPr>
          <a:xfrm>
            <a:off x="338344" y="3614597"/>
            <a:ext cx="6760184" cy="3046988"/>
          </a:xfrm>
          <a:prstGeom prst="rect">
            <a:avLst/>
          </a:prstGeom>
        </p:spPr>
        <p:txBody>
          <a:bodyPr wrap="none">
            <a:spAutoFit/>
          </a:bodyPr>
          <a:lstStyle/>
          <a:p>
            <a:r>
              <a:rPr lang="en-US" sz="2400" b="1" dirty="0">
                <a:solidFill>
                  <a:srgbClr val="FFC000"/>
                </a:solidFill>
                <a:latin typeface="Bookman Old Style" panose="02050604050505020204" pitchFamily="18" charset="0"/>
              </a:rPr>
              <a:t>Economic and Financial Affairs (ECOFIN)</a:t>
            </a:r>
          </a:p>
          <a:p>
            <a:r>
              <a:rPr lang="en-US" sz="2400" b="1" dirty="0">
                <a:solidFill>
                  <a:srgbClr val="FFC000"/>
                </a:solidFill>
                <a:latin typeface="Bookman Old Style" panose="02050604050505020204" pitchFamily="18" charset="0"/>
              </a:rPr>
              <a:t>Justice and Home Affairs</a:t>
            </a:r>
          </a:p>
          <a:p>
            <a:r>
              <a:rPr lang="en-US" sz="2400" b="1" dirty="0">
                <a:solidFill>
                  <a:srgbClr val="FFC000"/>
                </a:solidFill>
                <a:latin typeface="Bookman Old Style" panose="02050604050505020204" pitchFamily="18" charset="0"/>
              </a:rPr>
              <a:t>Employment and Social Policy Affairs</a:t>
            </a:r>
          </a:p>
          <a:p>
            <a:r>
              <a:rPr lang="en-US" sz="2400" b="1" dirty="0">
                <a:solidFill>
                  <a:srgbClr val="FFC000"/>
                </a:solidFill>
                <a:latin typeface="Bookman Old Style" panose="02050604050505020204" pitchFamily="18" charset="0"/>
              </a:rPr>
              <a:t>Competitiveness (internal market)</a:t>
            </a:r>
          </a:p>
          <a:p>
            <a:r>
              <a:rPr lang="en-US" sz="2400" b="1" dirty="0">
                <a:solidFill>
                  <a:srgbClr val="FFC000"/>
                </a:solidFill>
                <a:latin typeface="Bookman Old Style" panose="02050604050505020204" pitchFamily="18" charset="0"/>
              </a:rPr>
              <a:t>Transport, Telecommunication, Energy</a:t>
            </a:r>
          </a:p>
          <a:p>
            <a:r>
              <a:rPr lang="en-US" sz="2400" b="1" dirty="0">
                <a:solidFill>
                  <a:srgbClr val="FFC000"/>
                </a:solidFill>
                <a:latin typeface="Bookman Old Style" panose="02050604050505020204" pitchFamily="18" charset="0"/>
              </a:rPr>
              <a:t>Environment </a:t>
            </a:r>
          </a:p>
          <a:p>
            <a:r>
              <a:rPr lang="en-US" sz="2400" b="1" dirty="0">
                <a:solidFill>
                  <a:srgbClr val="FFC000"/>
                </a:solidFill>
                <a:latin typeface="Bookman Old Style" panose="02050604050505020204" pitchFamily="18" charset="0"/>
              </a:rPr>
              <a:t>Education, Youth, Culture and Sport</a:t>
            </a:r>
          </a:p>
          <a:p>
            <a:r>
              <a:rPr lang="en-US" sz="2400" b="1" dirty="0">
                <a:solidFill>
                  <a:srgbClr val="FFC000"/>
                </a:solidFill>
                <a:latin typeface="Bookman Old Style" panose="02050604050505020204" pitchFamily="18" charset="0"/>
              </a:rPr>
              <a:t>Agriculture and Fisheries </a:t>
            </a:r>
          </a:p>
        </p:txBody>
      </p:sp>
    </p:spTree>
    <p:extLst>
      <p:ext uri="{BB962C8B-B14F-4D97-AF65-F5344CB8AC3E}">
        <p14:creationId xmlns:p14="http://schemas.microsoft.com/office/powerpoint/2010/main" val="2170157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536F5847-FC4A-4804-94AF-2147636DA142}"/>
              </a:ext>
            </a:extLst>
          </p:cNvPr>
          <p:cNvSpPr>
            <a:spLocks noChangeArrowheads="1"/>
          </p:cNvSpPr>
          <p:nvPr/>
        </p:nvSpPr>
        <p:spPr bwMode="auto">
          <a:xfrm>
            <a:off x="1781176" y="1195387"/>
            <a:ext cx="8029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0" dirty="0">
                <a:solidFill>
                  <a:srgbClr val="FFFFFF"/>
                </a:solidFill>
              </a:rPr>
              <a:t>The European Commission – promoting the common interest</a:t>
            </a:r>
          </a:p>
        </p:txBody>
      </p:sp>
      <p:sp>
        <p:nvSpPr>
          <p:cNvPr id="6" name="Rectangle 7">
            <a:extLst>
              <a:ext uri="{FF2B5EF4-FFF2-40B4-BE49-F238E27FC236}">
                <a16:creationId xmlns:a16="http://schemas.microsoft.com/office/drawing/2014/main" id="{A2A53B5A-B4D9-4BA9-98D8-65268C01F6F1}"/>
              </a:ext>
            </a:extLst>
          </p:cNvPr>
          <p:cNvSpPr>
            <a:spLocks noChangeArrowheads="1"/>
          </p:cNvSpPr>
          <p:nvPr/>
        </p:nvSpPr>
        <p:spPr bwMode="auto">
          <a:xfrm>
            <a:off x="2524127" y="1700212"/>
            <a:ext cx="7202487" cy="2373314"/>
          </a:xfrm>
          <a:prstGeom prst="rect">
            <a:avLst/>
          </a:prstGeom>
          <a:noFill/>
          <a:ln w="9525">
            <a:noFill/>
            <a:miter lim="800000"/>
            <a:headEnd/>
            <a:tailEnd/>
          </a:ln>
        </p:spPr>
        <p:txBody>
          <a:bodyPr/>
          <a:lstStyle/>
          <a:p>
            <a:pPr eaLnBrk="1" hangingPunct="1">
              <a:defRPr/>
            </a:pPr>
            <a:r>
              <a:rPr lang="en-US" dirty="0">
                <a:solidFill>
                  <a:srgbClr val="359AC2"/>
                </a:solidFill>
                <a:latin typeface="Verdana"/>
              </a:rPr>
              <a:t>28 independent members, one from each EU country</a:t>
            </a:r>
            <a:br>
              <a:rPr lang="en-US" sz="1600" b="1" dirty="0">
                <a:solidFill>
                  <a:srgbClr val="FFFFFF"/>
                </a:solidFill>
                <a:latin typeface="Verdana" pitchFamily="34" charset="0"/>
              </a:rPr>
            </a:br>
            <a:endParaRPr lang="en-US" sz="1600" b="1" dirty="0">
              <a:solidFill>
                <a:srgbClr val="FFFFFF"/>
              </a:solidFill>
              <a:latin typeface="Verdana" pitchFamily="34" charset="0"/>
            </a:endParaRPr>
          </a:p>
          <a:p>
            <a:pPr marL="285750" indent="-285750">
              <a:lnSpc>
                <a:spcPct val="150000"/>
              </a:lnSpc>
              <a:buFont typeface="Arial" panose="020B0604020202020204" pitchFamily="34" charset="0"/>
              <a:buChar char="•"/>
              <a:defRPr/>
            </a:pPr>
            <a:r>
              <a:rPr lang="en-US" sz="2000" b="1" dirty="0">
                <a:solidFill>
                  <a:srgbClr val="FFC000"/>
                </a:solidFill>
                <a:latin typeface="Bookman Old Style" panose="02050604050505020204" pitchFamily="18" charset="0"/>
              </a:rPr>
              <a:t>Proposes new legislation</a:t>
            </a:r>
          </a:p>
          <a:p>
            <a:pPr marL="285750" indent="-285750">
              <a:lnSpc>
                <a:spcPct val="150000"/>
              </a:lnSpc>
              <a:buFont typeface="Arial" panose="020B0604020202020204" pitchFamily="34" charset="0"/>
              <a:buChar char="•"/>
              <a:defRPr/>
            </a:pPr>
            <a:r>
              <a:rPr lang="en-US" sz="2000" b="1" dirty="0">
                <a:solidFill>
                  <a:srgbClr val="FFC000"/>
                </a:solidFill>
                <a:latin typeface="Bookman Old Style" panose="02050604050505020204" pitchFamily="18" charset="0"/>
              </a:rPr>
              <a:t>Executive organ</a:t>
            </a:r>
          </a:p>
          <a:p>
            <a:pPr marL="285750" indent="-285750">
              <a:lnSpc>
                <a:spcPct val="150000"/>
              </a:lnSpc>
              <a:buFont typeface="Arial" panose="020B0604020202020204" pitchFamily="34" charset="0"/>
              <a:buChar char="•"/>
              <a:defRPr/>
            </a:pPr>
            <a:r>
              <a:rPr lang="en-US" sz="2000" b="1" dirty="0">
                <a:solidFill>
                  <a:srgbClr val="FFC000"/>
                </a:solidFill>
                <a:latin typeface="Bookman Old Style" panose="02050604050505020204" pitchFamily="18" charset="0"/>
              </a:rPr>
              <a:t>Guardian of the treaties</a:t>
            </a:r>
          </a:p>
          <a:p>
            <a:pPr marL="285750" indent="-285750">
              <a:lnSpc>
                <a:spcPct val="150000"/>
              </a:lnSpc>
              <a:buFont typeface="Arial" panose="020B0604020202020204" pitchFamily="34" charset="0"/>
              <a:buChar char="•"/>
              <a:defRPr/>
            </a:pPr>
            <a:r>
              <a:rPr lang="en-US" sz="2000" b="1" dirty="0">
                <a:solidFill>
                  <a:srgbClr val="FFC000"/>
                </a:solidFill>
                <a:latin typeface="Bookman Old Style" panose="02050604050505020204" pitchFamily="18" charset="0"/>
              </a:rPr>
              <a:t>Represents the EU on the international stage</a:t>
            </a:r>
            <a:endParaRPr lang="en-US" sz="2000" b="1" i="1" dirty="0">
              <a:solidFill>
                <a:srgbClr val="FFC000"/>
              </a:solidFill>
              <a:latin typeface="Bookman Old Style" panose="02050604050505020204" pitchFamily="18" charset="0"/>
            </a:endParaRPr>
          </a:p>
        </p:txBody>
      </p:sp>
      <p:pic>
        <p:nvPicPr>
          <p:cNvPr id="4100" name="Picture 1">
            <a:extLst>
              <a:ext uri="{FF2B5EF4-FFF2-40B4-BE49-F238E27FC236}">
                <a16:creationId xmlns:a16="http://schemas.microsoft.com/office/drawing/2014/main" id="{DC144FAD-338A-4923-8AD4-699A3A40DB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74" y="3933825"/>
            <a:ext cx="65722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B17ED42-6798-48F2-8A09-675904CC1B71}"/>
              </a:ext>
            </a:extLst>
          </p:cNvPr>
          <p:cNvSpPr/>
          <p:nvPr/>
        </p:nvSpPr>
        <p:spPr>
          <a:xfrm>
            <a:off x="1673224" y="293638"/>
            <a:ext cx="9426576" cy="769441"/>
          </a:xfrm>
          <a:prstGeom prst="rect">
            <a:avLst/>
          </a:prstGeom>
        </p:spPr>
        <p:txBody>
          <a:bodyPr wrap="square">
            <a:spAutoFit/>
          </a:bodyPr>
          <a:lstStyle/>
          <a:p>
            <a:r>
              <a:rPr lang="en-US" sz="4400" b="1" dirty="0">
                <a:solidFill>
                  <a:srgbClr val="FF9900"/>
                </a:solidFill>
                <a:latin typeface="Bookman Old Style" panose="02050604050505020204" pitchFamily="18" charset="0"/>
                <a:ea typeface="+mj-ea"/>
                <a:cs typeface="+mj-cs"/>
              </a:rPr>
              <a:t>The European Commission </a:t>
            </a:r>
            <a:endParaRPr lang="en-US" dirty="0"/>
          </a:p>
        </p:txBody>
      </p:sp>
      <p:pic>
        <p:nvPicPr>
          <p:cNvPr id="7" name="Content Placeholder 7">
            <a:extLst>
              <a:ext uri="{FF2B5EF4-FFF2-40B4-BE49-F238E27FC236}">
                <a16:creationId xmlns:a16="http://schemas.microsoft.com/office/drawing/2014/main" id="{F0C6C7FC-9ABA-466F-8E98-EBCB69DEF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2468" y="5442504"/>
            <a:ext cx="4288291" cy="1224914"/>
          </a:xfrm>
          <a:prstGeom prst="rect">
            <a:avLst/>
          </a:prstGeom>
          <a:pattFill prst="pct5">
            <a:fgClr>
              <a:srgbClr val="FF9900"/>
            </a:fgClr>
            <a:bgClr>
              <a:schemeClr val="bg1"/>
            </a:bgClr>
          </a:patt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E4901CE-12E1-4477-89DC-1362ECE1A646}"/>
              </a:ext>
            </a:extLst>
          </p:cNvPr>
          <p:cNvSpPr>
            <a:spLocks noGrp="1"/>
          </p:cNvSpPr>
          <p:nvPr>
            <p:ph type="title"/>
          </p:nvPr>
        </p:nvSpPr>
        <p:spPr>
          <a:xfrm>
            <a:off x="0" y="-1"/>
            <a:ext cx="12192000" cy="1524001"/>
          </a:xfrm>
        </p:spPr>
        <p:txBody>
          <a:bodyPr>
            <a:normAutofit/>
          </a:bodyPr>
          <a:lstStyle/>
          <a:p>
            <a:pPr algn="ctr" eaLnBrk="1" hangingPunct="1"/>
            <a:r>
              <a:rPr lang="en-GB" altLang="nl-BE" sz="3600" b="1" dirty="0">
                <a:solidFill>
                  <a:srgbClr val="FF9900"/>
                </a:solidFill>
                <a:latin typeface="Bookman Old Style" panose="02050604050505020204" pitchFamily="18" charset="0"/>
              </a:rPr>
              <a:t>How rich is the EU compared to the rest of the world?</a:t>
            </a:r>
            <a:endParaRPr lang="nl-BE" altLang="en-US" sz="3600" b="1" dirty="0">
              <a:solidFill>
                <a:srgbClr val="FF9900"/>
              </a:solidFill>
              <a:latin typeface="Bookman Old Style" panose="02050604050505020204" pitchFamily="18" charset="0"/>
            </a:endParaRPr>
          </a:p>
        </p:txBody>
      </p:sp>
      <p:sp>
        <p:nvSpPr>
          <p:cNvPr id="4099" name="TextBox 34">
            <a:extLst>
              <a:ext uri="{FF2B5EF4-FFF2-40B4-BE49-F238E27FC236}">
                <a16:creationId xmlns:a16="http://schemas.microsoft.com/office/drawing/2014/main" id="{4D27B602-04D6-4F88-A0B4-F308FECC2340}"/>
              </a:ext>
            </a:extLst>
          </p:cNvPr>
          <p:cNvSpPr txBox="1">
            <a:spLocks noChangeArrowheads="1"/>
          </p:cNvSpPr>
          <p:nvPr/>
        </p:nvSpPr>
        <p:spPr bwMode="auto">
          <a:xfrm>
            <a:off x="269860" y="1550727"/>
            <a:ext cx="3817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BE" altLang="nl-BE" sz="1800" dirty="0">
                <a:solidFill>
                  <a:srgbClr val="359AC2"/>
                </a:solidFill>
                <a:latin typeface="Verdana" panose="020B0604030504040204" pitchFamily="34" charset="0"/>
              </a:rPr>
              <a:t>Size of </a:t>
            </a:r>
            <a:r>
              <a:rPr lang="fr-BE" altLang="nl-BE" sz="1800" dirty="0" err="1">
                <a:solidFill>
                  <a:srgbClr val="359AC2"/>
                </a:solidFill>
                <a:latin typeface="Verdana" panose="020B0604030504040204" pitchFamily="34" charset="0"/>
              </a:rPr>
              <a:t>economy</a:t>
            </a:r>
            <a:r>
              <a:rPr lang="fr-BE" altLang="nl-BE" sz="1800" dirty="0">
                <a:solidFill>
                  <a:srgbClr val="359AC2"/>
                </a:solidFill>
                <a:latin typeface="Verdana" panose="020B0604030504040204" pitchFamily="34" charset="0"/>
              </a:rPr>
              <a:t>: </a:t>
            </a:r>
          </a:p>
          <a:p>
            <a:pPr eaLnBrk="1" hangingPunct="1">
              <a:lnSpc>
                <a:spcPct val="100000"/>
              </a:lnSpc>
              <a:spcBef>
                <a:spcPct val="0"/>
              </a:spcBef>
              <a:buFontTx/>
              <a:buNone/>
            </a:pPr>
            <a:r>
              <a:rPr lang="fr-BE" altLang="nl-BE" sz="1800" dirty="0">
                <a:solidFill>
                  <a:srgbClr val="359AC2"/>
                </a:solidFill>
                <a:latin typeface="Verdana" panose="020B0604030504040204" pitchFamily="34" charset="0"/>
              </a:rPr>
              <a:t>GDP in trillions of euro (2014)</a:t>
            </a:r>
            <a:endParaRPr lang="en-US" altLang="nl-BE" sz="1800" dirty="0">
              <a:solidFill>
                <a:srgbClr val="359AC2"/>
              </a:solidFill>
              <a:latin typeface="Verdana" panose="020B0604030504040204" pitchFamily="34" charset="0"/>
            </a:endParaRPr>
          </a:p>
        </p:txBody>
      </p:sp>
      <p:sp>
        <p:nvSpPr>
          <p:cNvPr id="4100" name="TextBox 35">
            <a:extLst>
              <a:ext uri="{FF2B5EF4-FFF2-40B4-BE49-F238E27FC236}">
                <a16:creationId xmlns:a16="http://schemas.microsoft.com/office/drawing/2014/main" id="{06C5BBE3-9FCB-432D-AC2C-782FF6A513F9}"/>
              </a:ext>
            </a:extLst>
          </p:cNvPr>
          <p:cNvSpPr txBox="1">
            <a:spLocks noChangeArrowheads="1"/>
          </p:cNvSpPr>
          <p:nvPr/>
        </p:nvSpPr>
        <p:spPr bwMode="auto">
          <a:xfrm>
            <a:off x="4122029" y="1621065"/>
            <a:ext cx="363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fr-BE" altLang="nl-BE" sz="1800" dirty="0" err="1">
                <a:solidFill>
                  <a:srgbClr val="359AC2"/>
                </a:solidFill>
                <a:latin typeface="Verdana" panose="020B0604030504040204" pitchFamily="34" charset="0"/>
              </a:rPr>
              <a:t>Wealth</a:t>
            </a:r>
            <a:r>
              <a:rPr lang="fr-BE" altLang="nl-BE" sz="1800" dirty="0">
                <a:solidFill>
                  <a:srgbClr val="359AC2"/>
                </a:solidFill>
                <a:latin typeface="Verdana" panose="020B0604030504040204" pitchFamily="34" charset="0"/>
              </a:rPr>
              <a:t> per </a:t>
            </a:r>
            <a:r>
              <a:rPr lang="fr-BE" altLang="nl-BE" sz="1800" dirty="0" err="1">
                <a:solidFill>
                  <a:srgbClr val="359AC2"/>
                </a:solidFill>
                <a:latin typeface="Verdana" panose="020B0604030504040204" pitchFamily="34" charset="0"/>
              </a:rPr>
              <a:t>person</a:t>
            </a:r>
            <a:r>
              <a:rPr lang="fr-BE" altLang="nl-BE" sz="1800" dirty="0">
                <a:solidFill>
                  <a:srgbClr val="359AC2"/>
                </a:solidFill>
                <a:latin typeface="Verdana" panose="020B0604030504040204" pitchFamily="34" charset="0"/>
              </a:rPr>
              <a:t>: </a:t>
            </a:r>
          </a:p>
          <a:p>
            <a:pPr eaLnBrk="1" hangingPunct="1">
              <a:lnSpc>
                <a:spcPct val="100000"/>
              </a:lnSpc>
              <a:spcBef>
                <a:spcPct val="0"/>
              </a:spcBef>
              <a:buFont typeface="Arial" panose="020B0604020202020204" pitchFamily="34" charset="0"/>
              <a:buNone/>
            </a:pPr>
            <a:r>
              <a:rPr lang="fr-BE" altLang="nl-BE" sz="1800" dirty="0">
                <a:solidFill>
                  <a:srgbClr val="359AC2"/>
                </a:solidFill>
                <a:latin typeface="Verdana" panose="020B0604030504040204" pitchFamily="34" charset="0"/>
              </a:rPr>
              <a:t>GDP per </a:t>
            </a:r>
            <a:r>
              <a:rPr lang="fr-BE" altLang="nl-BE" sz="1800" dirty="0" err="1">
                <a:solidFill>
                  <a:srgbClr val="359AC2"/>
                </a:solidFill>
                <a:latin typeface="Verdana" panose="020B0604030504040204" pitchFamily="34" charset="0"/>
              </a:rPr>
              <a:t>person</a:t>
            </a:r>
            <a:r>
              <a:rPr lang="fr-BE" altLang="nl-BE" sz="1800" dirty="0">
                <a:solidFill>
                  <a:srgbClr val="359AC2"/>
                </a:solidFill>
                <a:latin typeface="Verdana" panose="020B0604030504040204" pitchFamily="34" charset="0"/>
              </a:rPr>
              <a:t> (2014)</a:t>
            </a:r>
            <a:endParaRPr lang="en-US" altLang="nl-BE" sz="1800" dirty="0">
              <a:solidFill>
                <a:srgbClr val="359AC2"/>
              </a:solidFill>
              <a:latin typeface="Verdana" panose="020B0604030504040204" pitchFamily="34" charset="0"/>
            </a:endParaRPr>
          </a:p>
        </p:txBody>
      </p:sp>
      <p:pic>
        <p:nvPicPr>
          <p:cNvPr id="4101" name="Picture 1">
            <a:extLst>
              <a:ext uri="{FF2B5EF4-FFF2-40B4-BE49-F238E27FC236}">
                <a16:creationId xmlns:a16="http://schemas.microsoft.com/office/drawing/2014/main" id="{2D6AF1EF-0FCB-464A-89CD-FD37903E2A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860" y="2255455"/>
            <a:ext cx="3583939" cy="39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7">
            <a:extLst>
              <a:ext uri="{FF2B5EF4-FFF2-40B4-BE49-F238E27FC236}">
                <a16:creationId xmlns:a16="http://schemas.microsoft.com/office/drawing/2014/main" id="{FDA10CAF-96C3-4271-BC9B-EB9EAD90C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560" y="5291329"/>
            <a:ext cx="4836624" cy="1381541"/>
          </a:xfrm>
          <a:prstGeom prst="rect">
            <a:avLst/>
          </a:prstGeom>
          <a:pattFill prst="pct5">
            <a:fgClr>
              <a:srgbClr val="FF9900"/>
            </a:fgClr>
            <a:bgClr>
              <a:schemeClr val="bg1"/>
            </a:bgClr>
          </a:pattFill>
        </p:spPr>
      </p:pic>
      <p:pic>
        <p:nvPicPr>
          <p:cNvPr id="8" name="Picture 2">
            <a:extLst>
              <a:ext uri="{FF2B5EF4-FFF2-40B4-BE49-F238E27FC236}">
                <a16:creationId xmlns:a16="http://schemas.microsoft.com/office/drawing/2014/main" id="{4FAC2BBF-3E8B-4537-96CC-CF337863FF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6428" y="2255455"/>
            <a:ext cx="3582808" cy="39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A63D2552-6CD8-492C-AD75-3E7770B8318B}"/>
              </a:ext>
            </a:extLst>
          </p:cNvPr>
          <p:cNvSpPr>
            <a:spLocks noChangeArrowheads="1"/>
          </p:cNvSpPr>
          <p:nvPr/>
        </p:nvSpPr>
        <p:spPr bwMode="auto">
          <a:xfrm>
            <a:off x="1746250" y="188913"/>
            <a:ext cx="6942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0"/>
              </a:spcBef>
              <a:spcAft>
                <a:spcPct val="0"/>
              </a:spcAft>
              <a:buNone/>
            </a:pPr>
            <a:r>
              <a:rPr lang="en-GB" altLang="en-US" sz="2000" b="0">
                <a:solidFill>
                  <a:srgbClr val="FFFFFF"/>
                </a:solidFill>
              </a:rPr>
              <a:t>A high representative for foreign affairs and security</a:t>
            </a:r>
            <a:endParaRPr lang="en-US" altLang="en-US" sz="2000" b="0">
              <a:solidFill>
                <a:srgbClr val="FFFFFF"/>
              </a:solidFill>
            </a:endParaRPr>
          </a:p>
        </p:txBody>
      </p:sp>
      <p:pic>
        <p:nvPicPr>
          <p:cNvPr id="4099" name="Picture 1">
            <a:extLst>
              <a:ext uri="{FF2B5EF4-FFF2-40B4-BE49-F238E27FC236}">
                <a16:creationId xmlns:a16="http://schemas.microsoft.com/office/drawing/2014/main" id="{5DCAD8FE-870C-4097-A678-F118A7FDFF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1638" y="1677989"/>
            <a:ext cx="32750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a:extLst>
              <a:ext uri="{FF2B5EF4-FFF2-40B4-BE49-F238E27FC236}">
                <a16:creationId xmlns:a16="http://schemas.microsoft.com/office/drawing/2014/main" id="{14C148C8-34FE-4B4A-BC01-356E6F9AD0FC}"/>
              </a:ext>
            </a:extLst>
          </p:cNvPr>
          <p:cNvSpPr>
            <a:spLocks noChangeArrowheads="1"/>
          </p:cNvSpPr>
          <p:nvPr/>
        </p:nvSpPr>
        <p:spPr bwMode="auto">
          <a:xfrm>
            <a:off x="2135188" y="2443164"/>
            <a:ext cx="4824412"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lnSpc>
                <a:spcPct val="150000"/>
              </a:lnSpc>
              <a:spcBef>
                <a:spcPct val="0"/>
              </a:spcBef>
              <a:spcAft>
                <a:spcPct val="0"/>
              </a:spcAft>
            </a:pPr>
            <a:r>
              <a:rPr lang="en-US" altLang="en-US" sz="1500" b="0">
                <a:solidFill>
                  <a:srgbClr val="595959"/>
                </a:solidFill>
              </a:rPr>
              <a:t>Double role: </a:t>
            </a:r>
          </a:p>
          <a:p>
            <a:pPr lvl="1" defTabSz="914400" fontAlgn="base">
              <a:lnSpc>
                <a:spcPct val="150000"/>
              </a:lnSpc>
              <a:spcBef>
                <a:spcPct val="0"/>
              </a:spcBef>
              <a:spcAft>
                <a:spcPct val="0"/>
              </a:spcAft>
            </a:pPr>
            <a:r>
              <a:rPr lang="en-US" altLang="en-US" sz="1500">
                <a:solidFill>
                  <a:srgbClr val="595959"/>
                </a:solidFill>
              </a:rPr>
              <a:t>chairs meetings of the Foreign Affairs Council</a:t>
            </a:r>
          </a:p>
          <a:p>
            <a:pPr lvl="1" defTabSz="914400" fontAlgn="base">
              <a:lnSpc>
                <a:spcPct val="150000"/>
              </a:lnSpc>
              <a:spcBef>
                <a:spcPct val="0"/>
              </a:spcBef>
              <a:spcAft>
                <a:spcPct val="0"/>
              </a:spcAft>
            </a:pPr>
            <a:r>
              <a:rPr lang="en-US" altLang="en-US" sz="1500">
                <a:solidFill>
                  <a:srgbClr val="595959"/>
                </a:solidFill>
              </a:rPr>
              <a:t>Vice-President of the European Commission</a:t>
            </a:r>
          </a:p>
          <a:p>
            <a:pPr defTabSz="914400" fontAlgn="base">
              <a:lnSpc>
                <a:spcPct val="150000"/>
              </a:lnSpc>
              <a:spcBef>
                <a:spcPct val="0"/>
              </a:spcBef>
              <a:spcAft>
                <a:spcPct val="0"/>
              </a:spcAft>
            </a:pPr>
            <a:r>
              <a:rPr lang="en-US" altLang="en-US" sz="1500" b="0">
                <a:solidFill>
                  <a:srgbClr val="595959"/>
                </a:solidFill>
              </a:rPr>
              <a:t>Manages the common foreign affairs and security policy</a:t>
            </a:r>
          </a:p>
          <a:p>
            <a:pPr defTabSz="914400" fontAlgn="base">
              <a:lnSpc>
                <a:spcPct val="150000"/>
              </a:lnSpc>
              <a:spcBef>
                <a:spcPct val="0"/>
              </a:spcBef>
              <a:spcAft>
                <a:spcPct val="0"/>
              </a:spcAft>
            </a:pPr>
            <a:r>
              <a:rPr lang="en-US" altLang="en-US" sz="1500" b="0">
                <a:solidFill>
                  <a:srgbClr val="595959"/>
                </a:solidFill>
              </a:rPr>
              <a:t>Head of the European External Action Service</a:t>
            </a:r>
          </a:p>
        </p:txBody>
      </p:sp>
      <p:sp>
        <p:nvSpPr>
          <p:cNvPr id="4101" name="Rectangle 6">
            <a:extLst>
              <a:ext uri="{FF2B5EF4-FFF2-40B4-BE49-F238E27FC236}">
                <a16:creationId xmlns:a16="http://schemas.microsoft.com/office/drawing/2014/main" id="{19DC1CEB-FA29-40D4-9452-138C0232F035}"/>
              </a:ext>
            </a:extLst>
          </p:cNvPr>
          <p:cNvSpPr>
            <a:spLocks noChangeArrowheads="1"/>
          </p:cNvSpPr>
          <p:nvPr/>
        </p:nvSpPr>
        <p:spPr bwMode="auto">
          <a:xfrm>
            <a:off x="2135188" y="1909764"/>
            <a:ext cx="5072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1800" b="0">
                <a:solidFill>
                  <a:srgbClr val="359AC2"/>
                </a:solidFill>
              </a:rPr>
              <a:t>Federica Mogherini</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03AC-AD74-4DA6-97AE-2A5DBB172A5A}"/>
              </a:ext>
            </a:extLst>
          </p:cNvPr>
          <p:cNvSpPr>
            <a:spLocks noGrp="1"/>
          </p:cNvSpPr>
          <p:nvPr>
            <p:ph type="title"/>
          </p:nvPr>
        </p:nvSpPr>
        <p:spPr/>
        <p:txBody>
          <a:bodyPr>
            <a:normAutofit/>
          </a:bodyPr>
          <a:lstStyle/>
          <a:p>
            <a:pPr algn="ctr"/>
            <a:r>
              <a:rPr lang="en-US" b="1" dirty="0">
                <a:solidFill>
                  <a:srgbClr val="FF9900"/>
                </a:solidFill>
                <a:latin typeface="Bookman Old Style" panose="02050604050505020204" pitchFamily="18" charset="0"/>
              </a:rPr>
              <a:t>The EU Foreign Policy</a:t>
            </a:r>
            <a:br>
              <a:rPr lang="uk-UA" b="1" dirty="0">
                <a:solidFill>
                  <a:srgbClr val="FF9900"/>
                </a:solidFill>
                <a:latin typeface="Bookman Old Style" panose="02050604050505020204" pitchFamily="18" charset="0"/>
              </a:rPr>
            </a:br>
            <a:endParaRPr lang="en-US" dirty="0"/>
          </a:p>
        </p:txBody>
      </p:sp>
      <p:pic>
        <p:nvPicPr>
          <p:cNvPr id="8" name="Content Placeholder 7">
            <a:extLst>
              <a:ext uri="{FF2B5EF4-FFF2-40B4-BE49-F238E27FC236}">
                <a16:creationId xmlns:a16="http://schemas.microsoft.com/office/drawing/2014/main" id="{90453FBB-FC06-4D10-AA13-E8A03DAFA1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8950" y="5012795"/>
            <a:ext cx="5181600" cy="1480080"/>
          </a:xfrm>
          <a:prstGeom prst="rect">
            <a:avLst/>
          </a:prstGeom>
          <a:pattFill prst="pct5">
            <a:fgClr>
              <a:srgbClr val="FF9900"/>
            </a:fgClr>
            <a:bgClr>
              <a:schemeClr val="bg1"/>
            </a:bgClr>
          </a:pattFill>
        </p:spPr>
      </p:pic>
      <p:sp>
        <p:nvSpPr>
          <p:cNvPr id="6" name="Content Placeholder 5">
            <a:extLst>
              <a:ext uri="{FF2B5EF4-FFF2-40B4-BE49-F238E27FC236}">
                <a16:creationId xmlns:a16="http://schemas.microsoft.com/office/drawing/2014/main" id="{DCDF092E-5326-4FB3-A1B7-0B1CDE5AB028}"/>
              </a:ext>
            </a:extLst>
          </p:cNvPr>
          <p:cNvSpPr>
            <a:spLocks noGrp="1"/>
          </p:cNvSpPr>
          <p:nvPr>
            <p:ph sz="half" idx="2"/>
          </p:nvPr>
        </p:nvSpPr>
        <p:spPr>
          <a:xfrm>
            <a:off x="502024" y="1183341"/>
            <a:ext cx="10851776" cy="4993622"/>
          </a:xfrm>
        </p:spPr>
        <p:txBody>
          <a:bodyPr/>
          <a:lstStyle/>
          <a:p>
            <a:pPr marL="0" indent="0">
              <a:buNone/>
            </a:pPr>
            <a:r>
              <a:rPr lang="en-US" b="1" u="sng" dirty="0">
                <a:solidFill>
                  <a:srgbClr val="FF9900"/>
                </a:solidFill>
                <a:latin typeface="Bookman Old Style" panose="02050604050505020204" pitchFamily="18" charset="0"/>
              </a:rPr>
              <a:t>Events</a:t>
            </a:r>
          </a:p>
          <a:p>
            <a:pPr marL="0" indent="0">
              <a:buNone/>
            </a:pPr>
            <a:r>
              <a:rPr lang="en-US" b="1" dirty="0">
                <a:solidFill>
                  <a:srgbClr val="FF9900"/>
                </a:solidFill>
                <a:latin typeface="Bookman Old Style" panose="02050604050505020204" pitchFamily="18" charset="0"/>
              </a:rPr>
              <a:t>•	round table ‘European Diplomacy in the twenty first century’ (December, 2018, 2019, 2020)</a:t>
            </a:r>
          </a:p>
          <a:p>
            <a:pPr marL="0" indent="0">
              <a:buNone/>
            </a:pPr>
            <a:r>
              <a:rPr lang="en-US" b="1" dirty="0">
                <a:solidFill>
                  <a:srgbClr val="FF9900"/>
                </a:solidFill>
                <a:latin typeface="Bookman Old Style" panose="02050604050505020204" pitchFamily="18" charset="0"/>
              </a:rPr>
              <a:t>•	conference ‘EU Foreign Policy towards </a:t>
            </a:r>
            <a:r>
              <a:rPr lang="en-US" b="1" dirty="0" err="1">
                <a:solidFill>
                  <a:srgbClr val="FF9900"/>
                </a:solidFill>
                <a:latin typeface="Bookman Old Style" panose="02050604050505020204" pitchFamily="18" charset="0"/>
              </a:rPr>
              <a:t>Neighbourhood</a:t>
            </a:r>
            <a:r>
              <a:rPr lang="en-US" b="1" dirty="0">
                <a:solidFill>
                  <a:srgbClr val="FF9900"/>
                </a:solidFill>
                <a:latin typeface="Bookman Old Style" panose="02050604050505020204" pitchFamily="18" charset="0"/>
              </a:rPr>
              <a:t>’ (April, 2019, 2020, 2021)</a:t>
            </a:r>
          </a:p>
          <a:p>
            <a:pPr marL="0" indent="0">
              <a:buNone/>
            </a:pPr>
            <a:endParaRPr lang="en-US" b="1" dirty="0">
              <a:solidFill>
                <a:srgbClr val="FF9900"/>
              </a:solidFill>
              <a:latin typeface="Bookman Old Style" panose="02050604050505020204" pitchFamily="18" charset="0"/>
            </a:endParaRPr>
          </a:p>
          <a:p>
            <a:pPr marL="0" indent="0">
              <a:buNone/>
            </a:pPr>
            <a:r>
              <a:rPr lang="en-US" b="1" dirty="0">
                <a:solidFill>
                  <a:srgbClr val="FF9900"/>
                </a:solidFill>
                <a:latin typeface="Bookman Old Style" panose="02050604050505020204" pitchFamily="18" charset="0"/>
              </a:rPr>
              <a:t>http://hum.port.ac.uk/europeanstudieshub/learning/module-1-understanding-eu-institutions/</a:t>
            </a:r>
          </a:p>
          <a:p>
            <a:pPr marL="0" indent="0">
              <a:buNone/>
            </a:pPr>
            <a:endParaRPr lang="en-US" b="1" u="sng" dirty="0">
              <a:solidFill>
                <a:srgbClr val="FF9900"/>
              </a:solidFill>
              <a:latin typeface="Bookman Old Style" panose="02050604050505020204" pitchFamily="18" charset="0"/>
            </a:endParaRPr>
          </a:p>
          <a:p>
            <a:pPr marL="0" indent="0">
              <a:buNone/>
            </a:pPr>
            <a:endParaRPr lang="en-US" b="1" dirty="0">
              <a:solidFill>
                <a:srgbClr val="FF9900"/>
              </a:solidFill>
              <a:latin typeface="Bookman Old Style" panose="02050604050505020204" pitchFamily="18" charset="0"/>
            </a:endParaRPr>
          </a:p>
          <a:p>
            <a:pPr marL="0" indent="0">
              <a:buNone/>
            </a:pPr>
            <a:endParaRPr lang="en-US" dirty="0"/>
          </a:p>
        </p:txBody>
      </p:sp>
      <p:sp>
        <p:nvSpPr>
          <p:cNvPr id="2" name="Rectangle 1">
            <a:extLst>
              <a:ext uri="{FF2B5EF4-FFF2-40B4-BE49-F238E27FC236}">
                <a16:creationId xmlns:a16="http://schemas.microsoft.com/office/drawing/2014/main" id="{A6571E5B-0A50-4730-B6A2-948F3257D3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Competition with Major Powers: the USA, Russia, China</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2994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DDFC-09C6-480C-97D6-15FC89FD5A2F}"/>
              </a:ext>
            </a:extLst>
          </p:cNvPr>
          <p:cNvSpPr>
            <a:spLocks noGrp="1"/>
          </p:cNvSpPr>
          <p:nvPr>
            <p:ph type="ctrTitle"/>
          </p:nvPr>
        </p:nvSpPr>
        <p:spPr>
          <a:xfrm>
            <a:off x="1524000" y="3429001"/>
            <a:ext cx="9144000" cy="1809750"/>
          </a:xfrm>
        </p:spPr>
        <p:txBody>
          <a:bodyPr/>
          <a:lstStyle/>
          <a:p>
            <a:endParaRPr lang="en-US" dirty="0"/>
          </a:p>
        </p:txBody>
      </p:sp>
      <p:sp>
        <p:nvSpPr>
          <p:cNvPr id="3" name="Subtitle 2">
            <a:extLst>
              <a:ext uri="{FF2B5EF4-FFF2-40B4-BE49-F238E27FC236}">
                <a16:creationId xmlns:a16="http://schemas.microsoft.com/office/drawing/2014/main" id="{C501FE1D-E820-43BD-93C2-16688338996C}"/>
              </a:ext>
            </a:extLst>
          </p:cNvPr>
          <p:cNvSpPr>
            <a:spLocks noGrp="1"/>
          </p:cNvSpPr>
          <p:nvPr>
            <p:ph type="subTitle" idx="1"/>
          </p:nvPr>
        </p:nvSpPr>
        <p:spPr>
          <a:xfrm>
            <a:off x="115368" y="2457449"/>
            <a:ext cx="12076631" cy="4055645"/>
          </a:xfrm>
        </p:spPr>
        <p:txBody>
          <a:bodyPr>
            <a:normAutofit/>
          </a:bodyPr>
          <a:lstStyle/>
          <a:p>
            <a:r>
              <a:rPr lang="en-US" sz="5400" b="1" dirty="0">
                <a:solidFill>
                  <a:srgbClr val="FF9900"/>
                </a:solidFill>
                <a:latin typeface="Bookman Old Style" panose="02050604050505020204" pitchFamily="18" charset="0"/>
              </a:rPr>
              <a:t>The Foreign Policy</a:t>
            </a:r>
            <a:r>
              <a:rPr lang="ru-RU" sz="5400" b="1" dirty="0">
                <a:solidFill>
                  <a:srgbClr val="FF9900"/>
                </a:solidFill>
                <a:latin typeface="Bookman Old Style" panose="02050604050505020204" pitchFamily="18" charset="0"/>
              </a:rPr>
              <a:t> </a:t>
            </a:r>
            <a:r>
              <a:rPr lang="en-US" sz="5400" b="1" dirty="0">
                <a:solidFill>
                  <a:srgbClr val="FF9900"/>
                </a:solidFill>
                <a:latin typeface="Bookman Old Style" panose="02050604050505020204" pitchFamily="18" charset="0"/>
              </a:rPr>
              <a:t>of the European Union</a:t>
            </a:r>
            <a:endParaRPr lang="en-US" sz="4400" b="1" dirty="0">
              <a:solidFill>
                <a:srgbClr val="FF9900"/>
              </a:solidFill>
              <a:latin typeface="Bookman Old Style" panose="02050604050505020204" pitchFamily="18" charset="0"/>
            </a:endParaRPr>
          </a:p>
          <a:p>
            <a:endParaRPr lang="ru-RU" sz="1200" b="1" dirty="0">
              <a:solidFill>
                <a:srgbClr val="FF9900"/>
              </a:solidFill>
              <a:latin typeface="Bookman Old Style" panose="02050604050505020204" pitchFamily="18" charset="0"/>
            </a:endParaRPr>
          </a:p>
          <a:p>
            <a:r>
              <a:rPr lang="en-US" sz="4400" b="1" dirty="0">
                <a:solidFill>
                  <a:srgbClr val="FF9900"/>
                </a:solidFill>
                <a:latin typeface="Bookman Old Style" panose="02050604050505020204" pitchFamily="18" charset="0"/>
              </a:rPr>
              <a:t>Thank you for your attention!</a:t>
            </a:r>
          </a:p>
        </p:txBody>
      </p:sp>
      <p:pic>
        <p:nvPicPr>
          <p:cNvPr id="4" name="Picture 3">
            <a:extLst>
              <a:ext uri="{FF2B5EF4-FFF2-40B4-BE49-F238E27FC236}">
                <a16:creationId xmlns:a16="http://schemas.microsoft.com/office/drawing/2014/main" id="{6896337A-CB2A-46AA-9113-6570B8CC7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68" y="174269"/>
            <a:ext cx="5294832" cy="1512424"/>
          </a:xfrm>
          <a:prstGeom prst="rect">
            <a:avLst/>
          </a:prstGeom>
        </p:spPr>
      </p:pic>
      <p:pic>
        <p:nvPicPr>
          <p:cNvPr id="5" name="Picture 4">
            <a:extLst>
              <a:ext uri="{FF2B5EF4-FFF2-40B4-BE49-F238E27FC236}">
                <a16:creationId xmlns:a16="http://schemas.microsoft.com/office/drawing/2014/main" id="{EA637D3E-DBA0-480D-BC0A-464801A06A40}"/>
              </a:ext>
            </a:extLst>
          </p:cNvPr>
          <p:cNvPicPr>
            <a:picLocks noChangeAspect="1"/>
          </p:cNvPicPr>
          <p:nvPr/>
        </p:nvPicPr>
        <p:blipFill>
          <a:blip r:embed="rId3"/>
          <a:stretch>
            <a:fillRect/>
          </a:stretch>
        </p:blipFill>
        <p:spPr>
          <a:xfrm>
            <a:off x="9601199" y="174268"/>
            <a:ext cx="2005013" cy="1996102"/>
          </a:xfrm>
          <a:prstGeom prst="rect">
            <a:avLst/>
          </a:prstGeom>
        </p:spPr>
      </p:pic>
    </p:spTree>
    <p:extLst>
      <p:ext uri="{BB962C8B-B14F-4D97-AF65-F5344CB8AC3E}">
        <p14:creationId xmlns:p14="http://schemas.microsoft.com/office/powerpoint/2010/main" val="248104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E4901CE-12E1-4477-89DC-1362ECE1A646}"/>
              </a:ext>
            </a:extLst>
          </p:cNvPr>
          <p:cNvSpPr>
            <a:spLocks noGrp="1"/>
          </p:cNvSpPr>
          <p:nvPr>
            <p:ph type="title"/>
          </p:nvPr>
        </p:nvSpPr>
        <p:spPr>
          <a:xfrm>
            <a:off x="0" y="-1"/>
            <a:ext cx="12192000" cy="1524001"/>
          </a:xfrm>
        </p:spPr>
        <p:txBody>
          <a:bodyPr>
            <a:normAutofit/>
          </a:bodyPr>
          <a:lstStyle/>
          <a:p>
            <a:pPr algn="ctr" eaLnBrk="1" hangingPunct="1"/>
            <a:r>
              <a:rPr lang="nl-BE" altLang="en-US" sz="3600" b="1" dirty="0">
                <a:solidFill>
                  <a:srgbClr val="FF9900"/>
                </a:solidFill>
                <a:latin typeface="Bookman Old Style" panose="02050604050505020204" pitchFamily="18" charset="0"/>
              </a:rPr>
              <a:t>								</a:t>
            </a:r>
          </a:p>
        </p:txBody>
      </p:sp>
      <p:sp>
        <p:nvSpPr>
          <p:cNvPr id="4099" name="TextBox 34">
            <a:extLst>
              <a:ext uri="{FF2B5EF4-FFF2-40B4-BE49-F238E27FC236}">
                <a16:creationId xmlns:a16="http://schemas.microsoft.com/office/drawing/2014/main" id="{4D27B602-04D6-4F88-A0B4-F308FECC2340}"/>
              </a:ext>
            </a:extLst>
          </p:cNvPr>
          <p:cNvSpPr txBox="1">
            <a:spLocks noChangeArrowheads="1"/>
          </p:cNvSpPr>
          <p:nvPr/>
        </p:nvSpPr>
        <p:spPr bwMode="auto">
          <a:xfrm>
            <a:off x="269860" y="1550727"/>
            <a:ext cx="3817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BE" altLang="nl-BE" sz="1800" dirty="0">
                <a:solidFill>
                  <a:srgbClr val="359AC2"/>
                </a:solidFill>
                <a:latin typeface="Verdana" panose="020B0604030504040204" pitchFamily="34" charset="0"/>
              </a:rPr>
              <a:t>)</a:t>
            </a:r>
            <a:endParaRPr lang="en-US" altLang="nl-BE" sz="1800" dirty="0">
              <a:solidFill>
                <a:srgbClr val="359AC2"/>
              </a:solidFill>
              <a:latin typeface="Verdana" panose="020B0604030504040204" pitchFamily="34" charset="0"/>
            </a:endParaRPr>
          </a:p>
        </p:txBody>
      </p:sp>
      <p:pic>
        <p:nvPicPr>
          <p:cNvPr id="9" name="Picture 8">
            <a:extLst>
              <a:ext uri="{FF2B5EF4-FFF2-40B4-BE49-F238E27FC236}">
                <a16:creationId xmlns:a16="http://schemas.microsoft.com/office/drawing/2014/main" id="{67ADFB86-E2E2-45E8-AA30-53AC6F4F9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0" y="-1"/>
            <a:ext cx="9258909" cy="6858000"/>
          </a:xfrm>
          <a:prstGeom prst="rect">
            <a:avLst/>
          </a:prstGeom>
        </p:spPr>
      </p:pic>
      <p:pic>
        <p:nvPicPr>
          <p:cNvPr id="10" name="Content Placeholder 7">
            <a:extLst>
              <a:ext uri="{FF2B5EF4-FFF2-40B4-BE49-F238E27FC236}">
                <a16:creationId xmlns:a16="http://schemas.microsoft.com/office/drawing/2014/main" id="{F22AF06E-C2ED-4D6B-8D91-BC0989421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376" y="5476458"/>
            <a:ext cx="4836624" cy="1381541"/>
          </a:xfrm>
          <a:prstGeom prst="rect">
            <a:avLst/>
          </a:prstGeom>
          <a:pattFill prst="pct5">
            <a:fgClr>
              <a:srgbClr val="FF9900"/>
            </a:fgClr>
            <a:bgClr>
              <a:schemeClr val="bg1"/>
            </a:bgClr>
          </a:pattFill>
        </p:spPr>
      </p:pic>
    </p:spTree>
    <p:extLst>
      <p:ext uri="{BB962C8B-B14F-4D97-AF65-F5344CB8AC3E}">
        <p14:creationId xmlns:p14="http://schemas.microsoft.com/office/powerpoint/2010/main" val="38498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38B7FEC-3796-43C5-BBE4-DB757B73DDBC}"/>
              </a:ext>
            </a:extLst>
          </p:cNvPr>
          <p:cNvSpPr>
            <a:spLocks noGrp="1"/>
          </p:cNvSpPr>
          <p:nvPr>
            <p:ph type="title"/>
          </p:nvPr>
        </p:nvSpPr>
        <p:spPr/>
        <p:txBody>
          <a:bodyPr/>
          <a:lstStyle/>
          <a:p>
            <a:pPr algn="ctr" fontAlgn="auto">
              <a:spcAft>
                <a:spcPts val="0"/>
              </a:spcAft>
              <a:defRPr/>
            </a:pPr>
            <a:r>
              <a:rPr lang="en-US" altLang="es-EC" b="1" dirty="0">
                <a:solidFill>
                  <a:srgbClr val="FF9900"/>
                </a:solidFill>
                <a:latin typeface="Bookman Old Style" panose="02050604050505020204" pitchFamily="18" charset="0"/>
              </a:rPr>
              <a:t>Federal States vs Unitary States</a:t>
            </a:r>
          </a:p>
        </p:txBody>
      </p:sp>
      <p:sp>
        <p:nvSpPr>
          <p:cNvPr id="46083" name="Content Placeholder 2">
            <a:extLst>
              <a:ext uri="{FF2B5EF4-FFF2-40B4-BE49-F238E27FC236}">
                <a16:creationId xmlns:a16="http://schemas.microsoft.com/office/drawing/2014/main" id="{83E7A06F-63E4-4251-88BC-DC83BC01EFAD}"/>
              </a:ext>
            </a:extLst>
          </p:cNvPr>
          <p:cNvSpPr>
            <a:spLocks noGrp="1"/>
          </p:cNvSpPr>
          <p:nvPr>
            <p:ph idx="1"/>
          </p:nvPr>
        </p:nvSpPr>
        <p:spPr>
          <a:xfrm>
            <a:off x="190500" y="1287463"/>
            <a:ext cx="11476038" cy="5570537"/>
          </a:xfrm>
        </p:spPr>
        <p:txBody>
          <a:bodyPr>
            <a:normAutofit lnSpcReduction="10000"/>
          </a:bodyPr>
          <a:lstStyle/>
          <a:p>
            <a:pPr marL="0" indent="0">
              <a:buFont typeface="Arial" panose="020B0604020202020204" pitchFamily="34" charset="0"/>
              <a:buNone/>
            </a:pPr>
            <a:r>
              <a:rPr lang="en-US" altLang="es-EC" dirty="0"/>
              <a:t>	</a:t>
            </a:r>
            <a:endParaRPr lang="en-US" altLang="es-EC" dirty="0">
              <a:solidFill>
                <a:srgbClr val="FF9900"/>
              </a:solidFill>
            </a:endParaRPr>
          </a:p>
          <a:p>
            <a:pPr marL="0" indent="0">
              <a:buFont typeface="Arial" panose="020B0604020202020204" pitchFamily="34" charset="0"/>
              <a:buNone/>
            </a:pPr>
            <a:r>
              <a:rPr lang="en-US" altLang="es-EC" b="1" u="sng" dirty="0">
                <a:solidFill>
                  <a:srgbClr val="FF9900"/>
                </a:solidFill>
                <a:latin typeface="Bookman Old Style" panose="02050604050505020204" pitchFamily="18" charset="0"/>
              </a:rPr>
              <a:t>FEDERAL STATE</a:t>
            </a:r>
          </a:p>
          <a:p>
            <a:pPr marL="0" indent="0">
              <a:buFont typeface="Arial" panose="020B0604020202020204" pitchFamily="34" charset="0"/>
              <a:buNone/>
            </a:pPr>
            <a:endParaRPr lang="en-US" altLang="es-EC" b="1" u="sng" dirty="0">
              <a:solidFill>
                <a:srgbClr val="FF9900"/>
              </a:solidFill>
              <a:latin typeface="Bookman Old Style" panose="02050604050505020204" pitchFamily="18" charset="0"/>
            </a:endParaRPr>
          </a:p>
          <a:p>
            <a:pPr marL="0" indent="0">
              <a:buFont typeface="Arial" panose="020B0604020202020204" pitchFamily="34" charset="0"/>
              <a:buNone/>
            </a:pPr>
            <a:r>
              <a:rPr lang="en-US" altLang="es-EC" sz="3200" dirty="0">
                <a:solidFill>
                  <a:srgbClr val="FF9900"/>
                </a:solidFill>
                <a:latin typeface="Bookman Old Style" panose="02050604050505020204" pitchFamily="18" charset="0"/>
              </a:rPr>
              <a:t>“A federal State is a union of States in which both the federation and the Member States embody the constitutive elements of a State: </a:t>
            </a:r>
            <a:r>
              <a:rPr lang="en-US" altLang="es-EC" sz="3200" b="1" u="sng" dirty="0">
                <a:solidFill>
                  <a:srgbClr val="FF9900"/>
                </a:solidFill>
                <a:latin typeface="Bookman Old Style" panose="02050604050505020204" pitchFamily="18" charset="0"/>
              </a:rPr>
              <a:t>LEGISLATIVE, EXECUTIVE AND JUDICIAL POWER </a:t>
            </a:r>
            <a:r>
              <a:rPr lang="en-US" altLang="es-EC" sz="3200" dirty="0">
                <a:solidFill>
                  <a:srgbClr val="FF9900"/>
                </a:solidFill>
                <a:latin typeface="Bookman Old Style" panose="02050604050505020204" pitchFamily="18" charset="0"/>
              </a:rPr>
              <a:t>over territory and citizens. State authority is divided between the federation (…)  and the Member States (..), both of which possess certain assigned competences and functions.”</a:t>
            </a:r>
          </a:p>
          <a:p>
            <a:pPr marL="0" indent="0">
              <a:buFont typeface="Arial" panose="020B0604020202020204" pitchFamily="34" charset="0"/>
              <a:buNone/>
            </a:pPr>
            <a:endParaRPr lang="en-US" altLang="es-EC" dirty="0">
              <a:solidFill>
                <a:srgbClr val="FF9900"/>
              </a:solidFill>
              <a:latin typeface="Bookman Old Style" panose="02050604050505020204" pitchFamily="18" charset="0"/>
            </a:endParaRPr>
          </a:p>
          <a:p>
            <a:pPr marL="0" indent="0">
              <a:buFont typeface="Arial" panose="020B0604020202020204" pitchFamily="34" charset="0"/>
              <a:buNone/>
            </a:pPr>
            <a:r>
              <a:rPr lang="en-US" altLang="es-EC" sz="2400" i="1" dirty="0">
                <a:solidFill>
                  <a:srgbClr val="FF9900"/>
                </a:solidFill>
                <a:latin typeface="Bookman Old Style" panose="02050604050505020204" pitchFamily="18" charset="0"/>
              </a:rPr>
              <a:t>Rudolf, Walter 2011. Federal States. In Max Planck Encyclopedia of Public International Law </a:t>
            </a:r>
          </a:p>
          <a:p>
            <a:pPr marL="0" indent="0">
              <a:buFont typeface="Arial" panose="020B0604020202020204" pitchFamily="34" charset="0"/>
              <a:buNone/>
            </a:pPr>
            <a:endParaRPr lang="en-US" altLang="es-EC"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A201E91-AD55-4AFC-9316-3F31AA1EBB15}"/>
              </a:ext>
            </a:extLst>
          </p:cNvPr>
          <p:cNvSpPr>
            <a:spLocks noGrp="1"/>
          </p:cNvSpPr>
          <p:nvPr>
            <p:ph type="title"/>
          </p:nvPr>
        </p:nvSpPr>
        <p:spPr/>
        <p:txBody>
          <a:bodyPr/>
          <a:lstStyle/>
          <a:p>
            <a:pPr algn="ctr" fontAlgn="auto">
              <a:spcAft>
                <a:spcPts val="0"/>
              </a:spcAft>
              <a:defRPr/>
            </a:pPr>
            <a:r>
              <a:rPr lang="en-US" altLang="es-EC" b="1" dirty="0">
                <a:solidFill>
                  <a:srgbClr val="FF9900"/>
                </a:solidFill>
                <a:latin typeface="Bookman Old Style" panose="02050604050505020204" pitchFamily="18" charset="0"/>
              </a:rPr>
              <a:t>Federal States, Unitary States &amp; Confederations </a:t>
            </a:r>
          </a:p>
        </p:txBody>
      </p:sp>
      <p:sp>
        <p:nvSpPr>
          <p:cNvPr id="49155" name="Content Placeholder 2">
            <a:extLst>
              <a:ext uri="{FF2B5EF4-FFF2-40B4-BE49-F238E27FC236}">
                <a16:creationId xmlns:a16="http://schemas.microsoft.com/office/drawing/2014/main" id="{F5213454-9EB3-4AF7-99AD-16F56A5600DB}"/>
              </a:ext>
            </a:extLst>
          </p:cNvPr>
          <p:cNvSpPr>
            <a:spLocks noGrp="1"/>
          </p:cNvSpPr>
          <p:nvPr>
            <p:ph idx="1"/>
          </p:nvPr>
        </p:nvSpPr>
        <p:spPr>
          <a:xfrm>
            <a:off x="180975" y="1546225"/>
            <a:ext cx="11834813" cy="5202238"/>
          </a:xfrm>
        </p:spPr>
        <p:txBody>
          <a:bodyPr>
            <a:normAutofit fontScale="92500" lnSpcReduction="10000"/>
          </a:bodyPr>
          <a:lstStyle/>
          <a:p>
            <a:pPr marL="0" indent="0">
              <a:spcAft>
                <a:spcPct val="0"/>
              </a:spcAft>
              <a:buFont typeface="Arial" panose="020B0604020202020204" pitchFamily="34" charset="0"/>
              <a:buNone/>
            </a:pPr>
            <a:r>
              <a:rPr lang="en-US" altLang="en-US" b="1" u="sng" dirty="0">
                <a:solidFill>
                  <a:srgbClr val="FF9900"/>
                </a:solidFill>
                <a:latin typeface="Bookman Old Style" panose="02050604050505020204" pitchFamily="18" charset="0"/>
              </a:rPr>
              <a:t>Confederation of States</a:t>
            </a:r>
          </a:p>
          <a:p>
            <a:pPr marL="0" indent="0">
              <a:spcAft>
                <a:spcPct val="0"/>
              </a:spcAft>
              <a:buFont typeface="Arial" panose="020B0604020202020204" pitchFamily="34" charset="0"/>
              <a:buNone/>
            </a:pPr>
            <a:endParaRPr lang="en-US" altLang="en-US" b="1" u="sng" dirty="0">
              <a:solidFill>
                <a:srgbClr val="FF9900"/>
              </a:solidFill>
              <a:latin typeface="Bookman Old Style" panose="02050604050505020204" pitchFamily="18" charset="0"/>
            </a:endParaRPr>
          </a:p>
          <a:p>
            <a:pPr marL="0" indent="0" algn="just">
              <a:spcAft>
                <a:spcPct val="0"/>
              </a:spcAft>
              <a:buFont typeface="Arial" panose="020B0604020202020204" pitchFamily="34" charset="0"/>
              <a:buNone/>
            </a:pPr>
            <a:r>
              <a:rPr lang="en-US" altLang="en-US" sz="3200" dirty="0">
                <a:solidFill>
                  <a:srgbClr val="FF9900"/>
                </a:solidFill>
                <a:latin typeface="Bookman Old Style" panose="02050604050505020204" pitchFamily="18" charset="0"/>
              </a:rPr>
              <a:t>“A confederation is a governmental entity created by independent sovereign State[s] that join together to perform </a:t>
            </a:r>
            <a:r>
              <a:rPr lang="en-US" altLang="en-US" sz="3200" b="1" u="sng" dirty="0">
                <a:solidFill>
                  <a:srgbClr val="FF9900"/>
                </a:solidFill>
                <a:latin typeface="Bookman Old Style" panose="02050604050505020204" pitchFamily="18" charset="0"/>
              </a:rPr>
              <a:t>some governmental functions </a:t>
            </a:r>
            <a:r>
              <a:rPr lang="en-US" altLang="en-US" sz="3200" dirty="0">
                <a:solidFill>
                  <a:srgbClr val="FF9900"/>
                </a:solidFill>
                <a:latin typeface="Bookman Old Style" panose="02050604050505020204" pitchFamily="18" charset="0"/>
              </a:rPr>
              <a:t>under common authority (…).A confederation is a stronger form of association than an alliance, but is weaker than a federation. The individual member units retain their status as sovereign States, and are separately recognized as members of the international community.”</a:t>
            </a:r>
          </a:p>
          <a:p>
            <a:pPr marL="0" indent="0" algn="just">
              <a:spcAft>
                <a:spcPct val="0"/>
              </a:spcAft>
              <a:buFont typeface="Arial" panose="020B0604020202020204" pitchFamily="34" charset="0"/>
              <a:buNone/>
            </a:pPr>
            <a:endParaRPr lang="en-US" altLang="en-US" i="1" dirty="0">
              <a:solidFill>
                <a:srgbClr val="FF9900"/>
              </a:solidFill>
              <a:latin typeface="Bookman Old Style" panose="02050604050505020204" pitchFamily="18" charset="0"/>
            </a:endParaRPr>
          </a:p>
          <a:p>
            <a:pPr marL="0" indent="0" algn="just">
              <a:spcAft>
                <a:spcPct val="0"/>
              </a:spcAft>
              <a:buFont typeface="Arial" panose="020B0604020202020204" pitchFamily="34" charset="0"/>
              <a:buNone/>
            </a:pPr>
            <a:r>
              <a:rPr lang="en-US" altLang="en-US" sz="2400" i="1" dirty="0">
                <a:solidFill>
                  <a:srgbClr val="FF9900"/>
                </a:solidFill>
                <a:latin typeface="Bookman Old Style" panose="02050604050505020204" pitchFamily="18" charset="0"/>
              </a:rPr>
              <a:t>Morrison, Fred L. 2007. Confederations of States. In Max Planck Encyclopedia of Public International Law [MPEPIL].</a:t>
            </a:r>
          </a:p>
          <a:p>
            <a:pPr marL="0" indent="0" algn="just">
              <a:spcAft>
                <a:spcPct val="0"/>
              </a:spcAft>
              <a:buFont typeface="Arial" panose="020B0604020202020204" pitchFamily="34" charset="0"/>
              <a:buNone/>
            </a:pPr>
            <a:endParaRPr lang="en-US" altLang="en-US" i="1"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2099</Words>
  <Application>Microsoft Office PowerPoint</Application>
  <PresentationFormat>Widescreen</PresentationFormat>
  <Paragraphs>348</Paragraphs>
  <Slides>62</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62</vt:i4>
      </vt:variant>
    </vt:vector>
  </HeadingPairs>
  <TitlesOfParts>
    <vt:vector size="73" baseType="lpstr">
      <vt:lpstr>Arial</vt:lpstr>
      <vt:lpstr>ArialUnicodeMS-Identity-H</vt:lpstr>
      <vt:lpstr>Bookman Old Style</vt:lpstr>
      <vt:lpstr>Calibri</vt:lpstr>
      <vt:lpstr>Calibri Light</vt:lpstr>
      <vt:lpstr>EUAlbertina</vt:lpstr>
      <vt:lpstr>OxygenRegular</vt:lpstr>
      <vt:lpstr>Tahoma</vt:lpstr>
      <vt:lpstr>Verdana</vt:lpstr>
      <vt:lpstr>Office Theme</vt:lpstr>
      <vt:lpstr>template1-PUB</vt:lpstr>
      <vt:lpstr>PowerPoint Presentation</vt:lpstr>
      <vt:lpstr>The Foreign Policy of the European Union</vt:lpstr>
      <vt:lpstr>The Actors and Procedures  of EU Foreign Policy</vt:lpstr>
      <vt:lpstr>The Actors and Procedures  of EU Foreign Policy</vt:lpstr>
      <vt:lpstr>Why to study the EU FP?</vt:lpstr>
      <vt:lpstr>How rich is the EU compared to the rest of the world?</vt:lpstr>
      <vt:lpstr>        </vt:lpstr>
      <vt:lpstr>Federal States vs Unitary States</vt:lpstr>
      <vt:lpstr>Federal States, Unitary States &amp; Confederations </vt:lpstr>
      <vt:lpstr>SUPRANATIONAL LEGAL ORDER THE VAN GEND EN LOOS CASE </vt:lpstr>
      <vt:lpstr>Understanding the Foreign Policy of the EU</vt:lpstr>
      <vt:lpstr>Understanding the Foreign Policy of the EU</vt:lpstr>
      <vt:lpstr>The Changing Context of the EU Foreign Policy</vt:lpstr>
      <vt:lpstr>The (Monnet)-Schuman Declaration  9 May 1950   </vt:lpstr>
      <vt:lpstr>The (Monnet)-Schuman Declaration  9 May 1950   </vt:lpstr>
      <vt:lpstr>The (Monnet)-Schuman Declaration  9 May 1950  </vt:lpstr>
      <vt:lpstr>The (Monnet)-Schuman Declaration  9 May 1950  </vt:lpstr>
      <vt:lpstr>The (Monnet)-Schuman Declaration  9 May 1950  </vt:lpstr>
      <vt:lpstr>The End of the Cold War The big enlargement: uniting east and west</vt:lpstr>
      <vt:lpstr>Enlargement: from six to 28 countries</vt:lpstr>
      <vt:lpstr>Candidate countries and potential candidates</vt:lpstr>
      <vt:lpstr>The European migrants\refugees crises </vt:lpstr>
      <vt:lpstr>Political tensions inside the member states  </vt:lpstr>
      <vt:lpstr>Political tensions between the member states  </vt:lpstr>
      <vt:lpstr>The Euro zone crisis </vt:lpstr>
      <vt:lpstr>Sources to Follow  http://eur-lex.europa.eu/ </vt:lpstr>
      <vt:lpstr>http://eur-lex.europa.eu/</vt:lpstr>
      <vt:lpstr>PowerPoint Presentation</vt:lpstr>
      <vt:lpstr>Understanding the Foreign Policy of the EU</vt:lpstr>
      <vt:lpstr>Understanding the Foreign Policy of the EU</vt:lpstr>
      <vt:lpstr>Understanding the Foreign Policy of the EU</vt:lpstr>
      <vt:lpstr>Understanding the Foreign Policy of the EU</vt:lpstr>
      <vt:lpstr>Understanding the Foreign Policy of the EU</vt:lpstr>
      <vt:lpstr>Understanding the Foreign Policy of the EU</vt:lpstr>
      <vt:lpstr>Understanding the Foreign Policy of the EU</vt:lpstr>
      <vt:lpstr>Treaty on EU </vt:lpstr>
      <vt:lpstr>Treaty on the Functioning of the EU </vt:lpstr>
      <vt:lpstr>Treaty on the Functioning of the EU </vt:lpstr>
      <vt:lpstr>Treaty on the Functioning of the EU </vt:lpstr>
      <vt:lpstr>Treaty on the Functioning of the EU </vt:lpstr>
      <vt:lpstr>Understanding the Foreign Policy of the EU</vt:lpstr>
      <vt:lpstr>Whom should I call to speak  to Europe?! </vt:lpstr>
      <vt:lpstr>Institutional Framework of the EU Foreign Policy</vt:lpstr>
      <vt:lpstr>Institutional Framework of the EU Foreign Policy</vt:lpstr>
      <vt:lpstr>Institutional Framework of the EU Foreign Policy</vt:lpstr>
      <vt:lpstr>Institutional Framework of the EU Foreign Policy</vt:lpstr>
      <vt:lpstr>Principle and Values of the EU Foreign Policy</vt:lpstr>
      <vt:lpstr>Institutional Framework of the EU Foreign Policy</vt:lpstr>
      <vt:lpstr>Institutional Framework of the EU Foreign Policy</vt:lpstr>
      <vt:lpstr>PowerPoint Presentation</vt:lpstr>
      <vt:lpstr>Institutional Framework of the EU Foreign Policy</vt:lpstr>
      <vt:lpstr>The European Parliament  </vt:lpstr>
      <vt:lpstr>The European Parliament  </vt:lpstr>
      <vt:lpstr>The European Parliament  </vt:lpstr>
      <vt:lpstr>The European Council  </vt:lpstr>
      <vt:lpstr>The European Council</vt:lpstr>
      <vt:lpstr>PowerPoint Presentation</vt:lpstr>
      <vt:lpstr>The Council  </vt:lpstr>
      <vt:lpstr>PowerPoint Presentation</vt:lpstr>
      <vt:lpstr>PowerPoint Presentation</vt:lpstr>
      <vt:lpstr>The EU Foreign Policy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Monnet Module</dc:title>
  <dc:creator>Alina Cherviatsova</dc:creator>
  <cp:lastModifiedBy>Jose Prieto</cp:lastModifiedBy>
  <cp:revision>115</cp:revision>
  <dcterms:created xsi:type="dcterms:W3CDTF">2018-09-24T19:39:53Z</dcterms:created>
  <dcterms:modified xsi:type="dcterms:W3CDTF">2019-08-15T14:30:12Z</dcterms:modified>
</cp:coreProperties>
</file>