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7"/>
  </p:notesMasterIdLst>
  <p:sldIdLst>
    <p:sldId id="260" r:id="rId2"/>
    <p:sldId id="280" r:id="rId3"/>
    <p:sldId id="263" r:id="rId4"/>
    <p:sldId id="27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1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0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taliia\Desktop\&#1054;&#1083;&#1110;&#1084;&#1087;&#1110;&#1072;&#1076;&#1072;%20&#1060;&#1110;&#1079;&#1080;&#1082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</a:rPr>
              <a:t>Сертифіковані курси по кафедрам</a:t>
            </a:r>
            <a:endParaRPr lang="uk-UA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c:rich>
      </c:tx>
      <c:layout>
        <c:manualLayout>
          <c:xMode val="edge"/>
          <c:yMode val="edge"/>
          <c:x val="0.1773688502451978"/>
          <c:y val="3.22014046573880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132897816798406E-2"/>
          <c:y val="0.14791473909620653"/>
          <c:w val="0.92053225517236759"/>
          <c:h val="0.7124142415740926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A9F-4E2E-8C89-D5D1678692C4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A9F-4E2E-8C89-D5D1678692C4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A9F-4E2E-8C89-D5D1678692C4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A9F-4E2E-8C89-D5D1678692C4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A9F-4E2E-8C89-D5D1678692C4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A9F-4E2E-8C89-D5D1678692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МЕВтаЛ</c:v>
                </c:pt>
                <c:pt idx="1">
                  <c:v>СПДтаТБ</c:v>
                </c:pt>
                <c:pt idx="2">
                  <c:v>МБтаК</c:v>
                </c:pt>
                <c:pt idx="3">
                  <c:v>МВ</c:v>
                </c:pt>
                <c:pt idx="4">
                  <c:v>ГРБтаХТ</c:v>
                </c:pt>
                <c:pt idx="5">
                  <c:v>інші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</c:v>
                </c:pt>
                <c:pt idx="1">
                  <c:v>16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F-4E2E-8C89-D5D1678692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МЕВтаЛ</c:v>
                </c:pt>
                <c:pt idx="1">
                  <c:v>СПДтаТБ</c:v>
                </c:pt>
                <c:pt idx="2">
                  <c:v>МБтаК</c:v>
                </c:pt>
                <c:pt idx="3">
                  <c:v>МВ</c:v>
                </c:pt>
                <c:pt idx="4">
                  <c:v>ГРБтаХТ</c:v>
                </c:pt>
                <c:pt idx="5">
                  <c:v>інші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DA9F-4E2E-8C89-D5D1678692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МЕВтаЛ</c:v>
                </c:pt>
                <c:pt idx="1">
                  <c:v>СПДтаТБ</c:v>
                </c:pt>
                <c:pt idx="2">
                  <c:v>МБтаК</c:v>
                </c:pt>
                <c:pt idx="3">
                  <c:v>МВ</c:v>
                </c:pt>
                <c:pt idx="4">
                  <c:v>ГРБтаХТ</c:v>
                </c:pt>
                <c:pt idx="5">
                  <c:v>інші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DA9F-4E2E-8C89-D5D167869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421473736"/>
        <c:axId val="421472752"/>
        <c:axId val="0"/>
      </c:bar3DChart>
      <c:catAx>
        <c:axId val="42147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21472752"/>
        <c:crosses val="autoZero"/>
        <c:auto val="1"/>
        <c:lblAlgn val="ctr"/>
        <c:lblOffset val="100"/>
        <c:noMultiLvlLbl val="0"/>
      </c:catAx>
      <c:valAx>
        <c:axId val="42147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21473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4750580507215"/>
          <c:y val="0.10607446524274286"/>
          <c:w val="0.70658136482939637"/>
          <c:h val="0.8819444444444444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5B9-406D-B3CF-27896728E58A}"/>
              </c:ext>
            </c:extLst>
          </c:dPt>
          <c:dPt>
            <c:idx val="1"/>
            <c:bubble3D val="0"/>
            <c:explosion val="17"/>
            <c:spPr>
              <a:solidFill>
                <a:srgbClr val="92D05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5B9-406D-B3CF-27896728E58A}"/>
              </c:ext>
            </c:extLst>
          </c:dPt>
          <c:dLbls>
            <c:dLbl>
              <c:idx val="0"/>
              <c:layout>
                <c:manualLayout>
                  <c:x val="-9.3964695967608966E-2"/>
                  <c:y val="9.7505175942141142E-2"/>
                </c:manualLayout>
              </c:layout>
              <c:tx>
                <c:rich>
                  <a:bodyPr/>
                  <a:lstStyle/>
                  <a:p>
                    <a:fld id="{4E37B620-A59B-4D23-B663-51A53DA72904}" type="VALUE">
                      <a:rPr lang="uk-UA"/>
                      <a:pPr/>
                      <a:t>[ЗНАЧЕНИЕ]</a:t>
                    </a:fld>
                    <a:r>
                      <a:rPr lang="uk-UA" dirty="0"/>
                      <a:t>% </a:t>
                    </a:r>
                  </a:p>
                  <a:p>
                    <a:r>
                      <a:rPr lang="uk-UA" dirty="0" smtClean="0"/>
                      <a:t>79 </a:t>
                    </a:r>
                    <a:r>
                      <a:rPr lang="uk-UA" dirty="0"/>
                      <a:t>ДК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5B9-406D-B3CF-27896728E58A}"/>
                </c:ext>
              </c:extLst>
            </c:dLbl>
            <c:dLbl>
              <c:idx val="1"/>
              <c:layout>
                <c:manualLayout>
                  <c:x val="0.10789987053641416"/>
                  <c:y val="-0.28970384992649451"/>
                </c:manualLayout>
              </c:layout>
              <c:tx>
                <c:rich>
                  <a:bodyPr/>
                  <a:lstStyle/>
                  <a:p>
                    <a:fld id="{C674E7D6-0B71-4C06-A865-667E19BF53C2}" type="VALUE">
                      <a:rPr lang="uk-UA"/>
                      <a:pPr/>
                      <a:t>[ЗНАЧЕНИЕ]</a:t>
                    </a:fld>
                    <a:r>
                      <a:rPr lang="uk-UA"/>
                      <a:t>%</a:t>
                    </a:r>
                  </a:p>
                  <a:p>
                    <a:r>
                      <a:rPr lang="uk-UA"/>
                      <a:t>386 ДК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5B9-406D-B3CF-27896728E5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Аркуш1!$H$2:$H$3</c:f>
              <c:strCache>
                <c:ptCount val="2"/>
                <c:pt idx="0">
                  <c:v>КІМВ та ТБ</c:v>
                </c:pt>
                <c:pt idx="1">
                  <c:v>Інші ННІ та факультети</c:v>
                </c:pt>
              </c:strCache>
            </c:strRef>
          </c:cat>
          <c:val>
            <c:numRef>
              <c:f>Аркуш1!$I$2:$I$3</c:f>
              <c:numCache>
                <c:formatCode>General</c:formatCode>
                <c:ptCount val="2"/>
                <c:pt idx="0">
                  <c:v>17</c:v>
                </c:pt>
                <c:pt idx="1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B9-406D-B3CF-27896728E58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833EA-5806-480B-AA4F-747164EA0C34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6045-1FD4-4471-8F2F-F396EC589A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770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56045-1FD4-4471-8F2F-F396EC589A4A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031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139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48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9816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4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1605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00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5232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5175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12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478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322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24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965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601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649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2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223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15880E-1EB0-4A02-80DB-48092632BDC0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C0D9A-A28C-4345-8B9C-8F9B1761D8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4929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6" r:id="rId16"/>
    <p:sldLayoutId id="21474839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idenko@karazin.u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" y="1745673"/>
            <a:ext cx="11748655" cy="4710545"/>
          </a:xfrm>
        </p:spPr>
        <p:txBody>
          <a:bodyPr>
            <a:noAutofit/>
          </a:bodyPr>
          <a:lstStyle/>
          <a:p>
            <a:pPr algn="ctr"/>
            <a:r>
              <a:rPr lang="uk-UA" sz="3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Науково-методичний </a:t>
            </a:r>
            <a:r>
              <a:rPr lang="uk-UA" sz="3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семінар</a:t>
            </a:r>
            <a:br>
              <a:rPr lang="uk-UA" sz="3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3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3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3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«Визнання інформаційних веб-ресурсів (дистанційних курсів) системи електронного (дистанційного) навчання в Харківському національному університеті імені В.Н.Каразіна в якості навчально-методичних праць (посібників):  дорожня карта» </a:t>
            </a:r>
            <a:br>
              <a:rPr lang="uk-UA" sz="3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3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3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uk-UA" sz="34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311" y="0"/>
            <a:ext cx="4012689" cy="126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30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5" y="346364"/>
            <a:ext cx="11180617" cy="59020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До цієї частини мають бути включені: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титульна сторінка;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анотація (українською, англійською);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мета та завдання дистанційного курсу;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робоча програма відповідної дисципліни;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сценарій курсу (із зазначенням основних компонентів курсу та доступу до них);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критерії оцінювання кожного виду навчальної діяльності, що передбачений робочою програмою дисципліни (максимальна та мінімальна кількість балів);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список рекомендованої літератури (основної та додаткової), а також електронних інформаційних ресурсів;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глосарій (словник основних термінів за курсом та/або основних незрозумілих понять, які пояснює викладач під час вивчення навчального матеріалу);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форум для вирішення організаційних питань;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rebuchet MS" panose="020B0603020202020204"/>
              </a:rPr>
              <a:t>чат для проведення онлайн консультацій та індивідуальних занять.</a:t>
            </a:r>
          </a:p>
        </p:txBody>
      </p:sp>
    </p:spTree>
    <p:extLst>
      <p:ext uri="{BB962C8B-B14F-4D97-AF65-F5344CB8AC3E}">
        <p14:creationId xmlns:p14="http://schemas.microsoft.com/office/powerpoint/2010/main" val="966572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Змістовна частина ДК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357745"/>
            <a:ext cx="10922434" cy="5278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Матеріал курсу має бути розподілений за змістовними розділами та темами відповідно до навчальної програми дисципліни. 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 змістовного розділу мають бути включені: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методичні рекомендації щодо вивчення кожної теми;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тексти лекцій за темами;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питання для самоконтролю;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мультимедійні презентації, аудіо та відеоматеріали;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методичні рекомендації щодо виконання практичних, лабораторних, контрольних робіт, підготовки до семінарських занять;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завдання поточного, підсумкового контролю знань.</a:t>
            </a:r>
          </a:p>
        </p:txBody>
      </p:sp>
    </p:spTree>
    <p:extLst>
      <p:ext uri="{BB962C8B-B14F-4D97-AF65-F5344CB8AC3E}">
        <p14:creationId xmlns:p14="http://schemas.microsoft.com/office/powerpoint/2010/main" val="3302230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Підсумковий контроль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219200"/>
            <a:ext cx="10321636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/>
              <a:t>Підсумковий контроль знань, умінь та навичок у дистанційній формі проводиться відповідно до навчальної програми дисципліни із використанням можливостей інформаційнокомунікаційних технологій за умови аутентифікації слухача/студента. </a:t>
            </a:r>
          </a:p>
          <a:p>
            <a:pPr marL="0" indent="0">
              <a:buNone/>
            </a:pPr>
            <a:r>
              <a:rPr lang="uk-UA" sz="2400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 цієї частини повинні бути включені: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методичні рекомендації щодо підготовки до підсумкового контролю; 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перелік </a:t>
            </a:r>
            <a:r>
              <a:rPr lang="uk-UA" sz="2400" dirty="0"/>
              <a:t>тем та/або питань підсумкового контролю;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приклад завдання для підсумкового контролю;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методичні рекомендації щодо виконання завдань підсумкового контролю та/або приклад правильної відповіді на завдання підсумкового контролю.</a:t>
            </a:r>
          </a:p>
        </p:txBody>
      </p:sp>
    </p:spTree>
    <p:extLst>
      <p:ext uri="{BB962C8B-B14F-4D97-AF65-F5344CB8AC3E}">
        <p14:creationId xmlns:p14="http://schemas.microsoft.com/office/powerpoint/2010/main" val="255149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Розповсюджені зауваження: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219200"/>
            <a:ext cx="10321636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Глосарій</a:t>
            </a:r>
            <a:r>
              <a:rPr lang="uk-UA" sz="2400" dirty="0"/>
              <a:t> – не менше 20 записів.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літератури </a:t>
            </a:r>
            <a:r>
              <a:rPr lang="uk-UA" sz="2400" dirty="0"/>
              <a:t>– обов’язкова наявність інтернет-ресурсів.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оцінювання </a:t>
            </a:r>
            <a:r>
              <a:rPr lang="uk-UA" sz="2400" dirty="0"/>
              <a:t>– в журналі оцінок повинно бути 100 балів.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Методичні рекомендації </a:t>
            </a:r>
            <a:r>
              <a:rPr lang="uk-UA" sz="2400" dirty="0"/>
              <a:t>потрібні до кожної теми (розділу) та до підсумкового контролю.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Лекції</a:t>
            </a:r>
            <a:r>
              <a:rPr lang="uk-UA" sz="2400" dirty="0"/>
              <a:t> – перевага надається ресурсу «Сторінка», але допускаються і </a:t>
            </a:r>
            <a:r>
              <a:rPr lang="en-US" sz="2400" dirty="0"/>
              <a:t>pdf</a:t>
            </a:r>
            <a:r>
              <a:rPr lang="uk-UA" sz="2400" dirty="0"/>
              <a:t> файли.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uk-UA" sz="2400" dirty="0"/>
              <a:t> – зазначити в якому форматі відправити відповідь.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Тести</a:t>
            </a:r>
            <a:r>
              <a:rPr lang="uk-UA" sz="2400" dirty="0"/>
              <a:t> – не менше 20 запитань в одному тесті.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2400" dirty="0"/>
          </a:p>
          <a:p>
            <a:pPr>
              <a:buFont typeface="Wingdings" panose="05000000000000000000" pitchFamily="2" charset="2"/>
              <a:buChar char="Ø"/>
            </a:pPr>
            <a:endParaRPr lang="uk-UA" sz="2400" dirty="0"/>
          </a:p>
          <a:p>
            <a:pPr>
              <a:buFont typeface="Wingdings" panose="05000000000000000000" pitchFamily="2" charset="2"/>
              <a:buChar char="Ø"/>
            </a:pPr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65401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/>
              <a:t>Для чого потрібно сертифікувати дистанційний курс?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562215" cy="4195481"/>
          </a:xfrm>
        </p:spPr>
        <p:txBody>
          <a:bodyPr/>
          <a:lstStyle/>
          <a:p>
            <a:pPr lvl="0"/>
            <a:r>
              <a:rPr lang="uk-UA" sz="2800" dirty="0"/>
              <a:t>Рейтинг </a:t>
            </a:r>
            <a:endParaRPr lang="uk-UA" sz="2800" dirty="0" smtClean="0"/>
          </a:p>
          <a:p>
            <a:pPr lvl="0"/>
            <a:r>
              <a:rPr lang="uk-UA" sz="2800" dirty="0" smtClean="0"/>
              <a:t>Сертифікований </a:t>
            </a:r>
            <a:r>
              <a:rPr lang="uk-UA" sz="2800" dirty="0"/>
              <a:t>курс прирівнюється до навчально-методичної праці</a:t>
            </a:r>
          </a:p>
          <a:p>
            <a:pPr lvl="0"/>
            <a:r>
              <a:rPr lang="uk-UA" sz="2800" dirty="0"/>
              <a:t>При акредитації </a:t>
            </a:r>
            <a:r>
              <a:rPr lang="uk-UA" sz="2800" dirty="0" smtClean="0"/>
              <a:t>сертифікований ДК </a:t>
            </a:r>
            <a:r>
              <a:rPr lang="uk-UA" sz="2800" dirty="0"/>
              <a:t>може слугувати прикладом критеріїв якості навчальних матеріалів.</a:t>
            </a:r>
          </a:p>
          <a:p>
            <a:pPr lvl="0"/>
            <a:r>
              <a:rPr lang="uk-UA" sz="2800" dirty="0"/>
              <a:t>Премія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6780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0527" y="2549236"/>
            <a:ext cx="6592638" cy="1690254"/>
          </a:xfrm>
        </p:spPr>
        <p:txBody>
          <a:bodyPr/>
          <a:lstStyle/>
          <a:p>
            <a:pPr algn="ctr"/>
            <a:r>
              <a:rPr lang="uk-UA" b="1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93778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6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Кількість сертифікованих ДК по кафедрам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37856"/>
            <a:ext cx="8946541" cy="47105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rebuchet MS" panose="020B0603020202020204"/>
              </a:rPr>
              <a:t>міжнародних </a:t>
            </a:r>
            <a:r>
              <a:rPr lang="uk-UA" sz="2400" dirty="0">
                <a:latin typeface="Trebuchet MS" panose="020B0603020202020204"/>
              </a:rPr>
              <a:t>економічних відносин та логістики </a:t>
            </a:r>
            <a:r>
              <a:rPr lang="uk-UA" dirty="0">
                <a:latin typeface="Trebuchet MS" panose="020B0603020202020204"/>
              </a:rPr>
              <a:t>– </a:t>
            </a:r>
            <a:r>
              <a:rPr lang="uk-UA" sz="2800" b="1" dirty="0" smtClean="0">
                <a:latin typeface="Trebuchet MS" panose="020B0603020202020204"/>
              </a:rPr>
              <a:t>48</a:t>
            </a:r>
            <a:endParaRPr lang="uk-UA" sz="2800" b="1" dirty="0">
              <a:latin typeface="Trebuchet MS" panose="020B060302020202020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rebuchet MS" panose="020B0603020202020204"/>
              </a:rPr>
              <a:t>світової </a:t>
            </a:r>
            <a:r>
              <a:rPr lang="uk-UA" sz="2400" dirty="0">
                <a:latin typeface="Trebuchet MS" panose="020B0603020202020204"/>
              </a:rPr>
              <a:t>політики, дипломатії та туристичного бізнесу </a:t>
            </a:r>
            <a:r>
              <a:rPr lang="uk-UA" dirty="0">
                <a:latin typeface="Trebuchet MS" panose="020B0603020202020204"/>
              </a:rPr>
              <a:t>– </a:t>
            </a:r>
            <a:r>
              <a:rPr lang="uk-UA" sz="2800" b="1" dirty="0">
                <a:latin typeface="Trebuchet MS" panose="020B0603020202020204"/>
              </a:rPr>
              <a:t>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rebuchet MS" panose="020B0603020202020204"/>
              </a:rPr>
              <a:t>кафедра міжнародного бізнесу та консалтингу </a:t>
            </a:r>
            <a:r>
              <a:rPr lang="uk-UA" dirty="0">
                <a:latin typeface="Trebuchet MS" panose="020B0603020202020204"/>
              </a:rPr>
              <a:t>– </a:t>
            </a:r>
            <a:r>
              <a:rPr lang="uk-UA" sz="2800" b="1" dirty="0">
                <a:latin typeface="Trebuchet MS" panose="020B0603020202020204"/>
              </a:rPr>
              <a:t>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rebuchet MS" panose="020B0603020202020204"/>
              </a:rPr>
              <a:t>готельно-ресторанного </a:t>
            </a:r>
            <a:r>
              <a:rPr lang="uk-UA" sz="2400" dirty="0">
                <a:latin typeface="Trebuchet MS" panose="020B0603020202020204"/>
              </a:rPr>
              <a:t>бізнесу та харчових технологій </a:t>
            </a:r>
            <a:r>
              <a:rPr lang="uk-UA" dirty="0">
                <a:latin typeface="Trebuchet MS" panose="020B0603020202020204"/>
              </a:rPr>
              <a:t>– </a:t>
            </a:r>
            <a:r>
              <a:rPr lang="uk-UA" sz="3200" b="1" dirty="0">
                <a:latin typeface="Trebuchet MS" panose="020B0603020202020204"/>
              </a:rPr>
              <a:t>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rebuchet MS" panose="020B0603020202020204"/>
              </a:rPr>
              <a:t>кафедра міжнародних відносин </a:t>
            </a:r>
            <a:r>
              <a:rPr lang="uk-UA" dirty="0">
                <a:latin typeface="Trebuchet MS" panose="020B0603020202020204"/>
              </a:rPr>
              <a:t>– </a:t>
            </a:r>
            <a:r>
              <a:rPr lang="uk-UA" sz="3200" b="1" dirty="0">
                <a:latin typeface="Trebuchet MS" panose="020B0603020202020204"/>
              </a:rPr>
              <a:t>2</a:t>
            </a:r>
          </a:p>
          <a:p>
            <a:pPr>
              <a:buFont typeface="Arial" panose="020B0604020202020204" pitchFamily="34" charset="0"/>
              <a:buChar char="•"/>
            </a:pPr>
            <a:endParaRPr lang="uk-UA" b="1" dirty="0">
              <a:latin typeface="Trebuchet MS" panose="020B0603020202020204"/>
            </a:endParaRPr>
          </a:p>
          <a:p>
            <a:pPr marL="0" indent="0">
              <a:buNone/>
            </a:pPr>
            <a:endParaRPr lang="uk-UA" dirty="0">
              <a:latin typeface="Trebuchet MS" panose="020B060302020202020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rebuchet MS" panose="020B0603020202020204"/>
              </a:rPr>
              <a:t>курси які сертифіковані викладачами інших факультетів для студентів ННІ «КІМВ та ТБ» </a:t>
            </a:r>
            <a:r>
              <a:rPr lang="uk-UA" sz="3200" dirty="0">
                <a:latin typeface="Trebuchet MS" panose="020B0603020202020204"/>
              </a:rPr>
              <a:t>– </a:t>
            </a:r>
            <a:r>
              <a:rPr lang="uk-UA" sz="3200" b="1" dirty="0">
                <a:latin typeface="Trebuchet MS" panose="020B0603020202020204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6418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038224"/>
              </p:ext>
            </p:extLst>
          </p:nvPr>
        </p:nvGraphicFramePr>
        <p:xfrm>
          <a:off x="636300" y="443345"/>
          <a:ext cx="10752136" cy="5915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utoShape 2" descr="Человек для презентации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441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836" y="459486"/>
            <a:ext cx="9739746" cy="1565564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uk-UA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Внесок ННІ «КІМВ та ТБ» в загальну кількість сертифікованих ДК</a:t>
            </a:r>
          </a:p>
        </p:txBody>
      </p:sp>
      <p:graphicFrame>
        <p:nvGraphicFramePr>
          <p:cNvPr id="10" name="Діаграма 9">
            <a:extLst>
              <a:ext uri="{FF2B5EF4-FFF2-40B4-BE49-F238E27FC236}">
                <a16:creationId xmlns:a16="http://schemas.microsoft.com/office/drawing/2014/main" id="{997DDA2D-D839-4CAD-98A1-2AEC2B8AD1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783819"/>
              </p:ext>
            </p:extLst>
          </p:nvPr>
        </p:nvGraphicFramePr>
        <p:xfrm>
          <a:off x="1653540" y="1384934"/>
          <a:ext cx="9169944" cy="5013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62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836" y="459486"/>
            <a:ext cx="9739746" cy="1565564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ru-RU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ДЛЯ СЕРТИФІКАЦІЇ ДИСТАНЦІЙНОГО КУРСУ НА БАЗІ </a:t>
            </a:r>
            <a:r>
              <a:rPr lang="en-US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LMS MOODLE</a:t>
            </a:r>
            <a:r>
              <a:rPr lang="uk-UA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ПОТРІБНО ЗІБРАТИ</a:t>
            </a:r>
            <a:r>
              <a:rPr lang="ru-RU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НАСТУПНІ ДОКУМЕНТИ:</a:t>
            </a:r>
            <a:endParaRPr lang="uk-UA" sz="26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7018" y="2369127"/>
            <a:ext cx="9926782" cy="3807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 робочу програму дисципліни, для якої призначений ДК</a:t>
            </a: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 2 рецензії (1 внутрішня та 1 зовнішня)</a:t>
            </a: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 витяг з протоколу засідання кафедри</a:t>
            </a: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 витяг з протоколу засідання науково-методичної комісії факультету, інституту</a:t>
            </a:r>
          </a:p>
          <a:p>
            <a:pPr marL="0" indent="0">
              <a:buNone/>
            </a:pPr>
            <a:endParaRPr lang="uk-UA" sz="2600" dirty="0">
              <a:latin typeface="Trebuchet MS" panose="020B0603020202020204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623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678872"/>
            <a:ext cx="10977853" cy="1482437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ЗВЕРНІТЬ УВАГУ </a:t>
            </a:r>
            <a:r>
              <a:rPr lang="en-US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📌</a:t>
            </a:r>
            <a:r>
              <a:rPr lang="ru-RU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: </a:t>
            </a:r>
            <a:br>
              <a:rPr lang="ru-RU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сертифікація ДК </a:t>
            </a:r>
            <a:r>
              <a:rPr lang="uk-UA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відбувається</a:t>
            </a:r>
            <a:r>
              <a:rPr lang="ru-RU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після апробації курсу у навчальному процесі</a:t>
            </a:r>
            <a:r>
              <a:rPr lang="uk-UA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28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uk-UA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84764"/>
            <a:ext cx="10515600" cy="3392199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Фотографії підписаних документів (або </a:t>
            </a:r>
            <a:r>
              <a:rPr lang="uk-UA" sz="2600" dirty="0">
                <a:latin typeface="Trebuchet MS" panose="020B0603020202020204"/>
              </a:rPr>
              <a:t>скан-копії)</a:t>
            </a:r>
            <a:r>
              <a:rPr lang="ru-RU" sz="2600" dirty="0">
                <a:latin typeface="Trebuchet MS" panose="020B0603020202020204"/>
              </a:rPr>
              <a:t> потрібно надіслати на електронну пошту </a:t>
            </a:r>
            <a:r>
              <a:rPr lang="en-US" sz="2600" dirty="0">
                <a:latin typeface="Trebuchet MS" panose="020B0603020202020204"/>
              </a:rPr>
              <a:t>📩 </a:t>
            </a:r>
            <a:r>
              <a:rPr lang="en-US" sz="2600" dirty="0">
                <a:latin typeface="Trebuchet MS" panose="020B0603020202020204"/>
                <a:hlinkClick r:id="rId2"/>
              </a:rPr>
              <a:t>didenko</a:t>
            </a:r>
            <a:r>
              <a:rPr lang="ru-RU" sz="2600" dirty="0">
                <a:latin typeface="Trebuchet MS" panose="020B0603020202020204"/>
                <a:hlinkClick r:id="rId2"/>
              </a:rPr>
              <a:t>@</a:t>
            </a:r>
            <a:r>
              <a:rPr lang="en-US" sz="2600" dirty="0">
                <a:latin typeface="Trebuchet MS" panose="020B0603020202020204"/>
                <a:hlinkClick r:id="rId2"/>
              </a:rPr>
              <a:t>karazin</a:t>
            </a:r>
            <a:r>
              <a:rPr lang="ru-RU" sz="2600" dirty="0">
                <a:latin typeface="Trebuchet MS" panose="020B0603020202020204"/>
                <a:hlinkClick r:id="rId2"/>
              </a:rPr>
              <a:t>.</a:t>
            </a:r>
            <a:r>
              <a:rPr lang="en-US" sz="2600" dirty="0" err="1">
                <a:latin typeface="Trebuchet MS" panose="020B0603020202020204"/>
                <a:hlinkClick r:id="rId2"/>
              </a:rPr>
              <a:t>ua</a:t>
            </a: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r>
              <a:rPr lang="ru-RU" sz="2600" dirty="0">
                <a:latin typeface="Trebuchet MS" panose="020B0603020202020204"/>
              </a:rPr>
              <a:t>✅ Після отримання документів курс перевіряється на відповідність вимогам до структури ДК та зауваження надаються авторам дистанційного курсу</a:t>
            </a:r>
            <a:endParaRPr lang="uk-UA" sz="2600" dirty="0">
              <a:latin typeface="Trebuchet MS" panose="020B0603020202020204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678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512618"/>
            <a:ext cx="8947522" cy="1340630"/>
          </a:xfrm>
        </p:spPr>
        <p:txBody>
          <a:bodyPr/>
          <a:lstStyle/>
          <a:p>
            <a:pPr algn="ctr"/>
            <a:r>
              <a:rPr lang="ru-RU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ЗАГАЛЬНІ ПОЛОЖЕННЯ</a:t>
            </a:r>
            <a:endParaRPr lang="uk-UA" sz="26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91" y="1122218"/>
            <a:ext cx="11762509" cy="5264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До електронних матеріалів ДК входять наступні складові та елементи:</a:t>
            </a:r>
          </a:p>
          <a:p>
            <a:pPr marL="0" indent="0">
              <a:buNone/>
            </a:pPr>
            <a:r>
              <a:rPr lang="uk-UA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загальна інформація про дисципліну, що вивчається;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набір рекомендацій для слухачів/студентів щодо послідовності і терміну вивчення навчальних матеріалів;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загальні рекомендації щодо порядку виконання різних видів навчальної, практичної та самостійної роботи;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загальні рекомендації щодо порядку підготовки та виконання підсумкового завдання/підсумкової роботи;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загальні критерії оцінювання знань, умінь та навичок, що має здобути слухач у процесі навчання; - змістовий навчальний та навчально-методичний матеріал; </a:t>
            </a:r>
          </a:p>
        </p:txBody>
      </p:sp>
    </p:spTree>
    <p:extLst>
      <p:ext uri="{BB962C8B-B14F-4D97-AF65-F5344CB8AC3E}">
        <p14:creationId xmlns:p14="http://schemas.microsoft.com/office/powerpoint/2010/main" val="151056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429491"/>
            <a:ext cx="11194473" cy="642850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методичні рекомендації з організації самостійної роботи слухача/студента;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форми та терміни інтерактивної взаємодії протягом періоду навчання слухачів і викладача, який реалізує функції активних форм навчання (форуми, чати, консультації);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набори контрольних завдань для поточного та підсумкового контролю у вигляді завдань та/або тестів для перевірки та контролю знань, умінь і навичок слухачів/студентів;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веб-ресурси та інформаційні посилання на електронні носії інформації;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необхідне програмне забезпечення (в разі потреби) для виконання практичної та самостійної роботи слухачів/студентів;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система інтерактивного спілкування слухачів між собою (форуми, чати, тощо).</a:t>
            </a:r>
          </a:p>
        </p:txBody>
      </p:sp>
    </p:spTree>
    <p:extLst>
      <p:ext uri="{BB962C8B-B14F-4D97-AF65-F5344CB8AC3E}">
        <p14:creationId xmlns:p14="http://schemas.microsoft.com/office/powerpoint/2010/main" val="248835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706582"/>
            <a:ext cx="8947522" cy="1146665"/>
          </a:xfrm>
        </p:spPr>
        <p:txBody>
          <a:bodyPr/>
          <a:lstStyle/>
          <a:p>
            <a:pPr algn="ctr"/>
            <a:r>
              <a:rPr lang="ru-RU" sz="2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ВИМОГИ ДО СТРУКТУРИ ДИСТАНЦІЙНОГО КУРСУ</a:t>
            </a:r>
            <a:endParaRPr lang="uk-UA" sz="26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10" y="1981200"/>
            <a:ext cx="10571018" cy="43641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Інформаційно-інструктивна частина. </a:t>
            </a:r>
          </a:p>
          <a:p>
            <a:pPr marL="0" indent="0">
              <a:buNone/>
            </a:pPr>
            <a:endParaRPr lang="uk-UA" sz="2400" b="1" dirty="0"/>
          </a:p>
          <a:p>
            <a:pPr marL="0" indent="0" algn="just">
              <a:buNone/>
            </a:pPr>
            <a:r>
              <a:rPr lang="uk-UA" sz="2400" dirty="0"/>
              <a:t>Матеріал ДК повинен починатися із загальної частини, в якій містяться інформаційні, інструктивні та допоміжні матеріали для слухача/студента із зазначенням чітких загальних відомостей про порядок та терміни освоєння навчального матеріалу, форм контрою (поточного та підсумкового), критеріїв оцінювання знань, вмінь та навичок, а також форми інтерактивної взаємодії з викладачем. </a:t>
            </a:r>
          </a:p>
        </p:txBody>
      </p:sp>
    </p:spTree>
    <p:extLst>
      <p:ext uri="{BB962C8B-B14F-4D97-AF65-F5344CB8AC3E}">
        <p14:creationId xmlns:p14="http://schemas.microsoft.com/office/powerpoint/2010/main" val="2889624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777</Words>
  <Application>Microsoft Office PowerPoint</Application>
  <PresentationFormat>Широкоэкранный</PresentationFormat>
  <Paragraphs>93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Trebuchet MS</vt:lpstr>
      <vt:lpstr>Wingdings</vt:lpstr>
      <vt:lpstr>Wingdings 3</vt:lpstr>
      <vt:lpstr>Іон</vt:lpstr>
      <vt:lpstr>Науково-методичний семінар  «Визнання інформаційних веб-ресурсів (дистанційних курсів) системи електронного (дистанційного) навчання в Харківському національному університеті імені В.Н.Каразіна в якості навчально-методичних праць (посібників):  дорожня карта»   </vt:lpstr>
      <vt:lpstr>Кількість сертифікованих ДК по кафедрам</vt:lpstr>
      <vt:lpstr>Презентация PowerPoint</vt:lpstr>
      <vt:lpstr>Внесок ННІ «КІМВ та ТБ» в загальну кількість сертифікованих ДК</vt:lpstr>
      <vt:lpstr>ДЛЯ СЕРТИФІКАЦІЇ ДИСТАНЦІЙНОГО КУРСУ НА БАЗІ LMS MOODLE ПОТРІБНО ЗІБРАТИ НАСТУПНІ ДОКУМЕНТИ:</vt:lpstr>
      <vt:lpstr>ЗВЕРНІТЬ УВАГУ 📌:  сертифікація ДК відбувається після апробації курсу у навчальному процесі </vt:lpstr>
      <vt:lpstr>ЗАГАЛЬНІ ПОЛОЖЕННЯ</vt:lpstr>
      <vt:lpstr>Презентация PowerPoint</vt:lpstr>
      <vt:lpstr>ВИМОГИ ДО СТРУКТУРИ ДИСТАНЦІЙНОГО КУРСУ</vt:lpstr>
      <vt:lpstr>Презентация PowerPoint</vt:lpstr>
      <vt:lpstr>Змістовна частина ДК</vt:lpstr>
      <vt:lpstr>Підсумковий контроль</vt:lpstr>
      <vt:lpstr>Розповсюджені зауваження:</vt:lpstr>
      <vt:lpstr>Для чого потрібно сертифікувати дистанційний курс?</vt:lpstr>
      <vt:lpstr>Дякую за увагу!</vt:lpstr>
    </vt:vector>
  </TitlesOfParts>
  <Company>AfB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ALLA</dc:creator>
  <cp:lastModifiedBy>ALLA</cp:lastModifiedBy>
  <cp:revision>62</cp:revision>
  <dcterms:created xsi:type="dcterms:W3CDTF">2023-09-18T18:19:02Z</dcterms:created>
  <dcterms:modified xsi:type="dcterms:W3CDTF">2025-03-10T17:59:25Z</dcterms:modified>
</cp:coreProperties>
</file>