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46" r:id="rId3"/>
    <p:sldId id="386" r:id="rId4"/>
    <p:sldId id="387" r:id="rId5"/>
    <p:sldId id="396" r:id="rId6"/>
    <p:sldId id="397" r:id="rId7"/>
    <p:sldId id="398" r:id="rId8"/>
    <p:sldId id="335" r:id="rId9"/>
    <p:sldId id="336" r:id="rId10"/>
    <p:sldId id="332" r:id="rId11"/>
    <p:sldId id="348" r:id="rId12"/>
    <p:sldId id="347" r:id="rId13"/>
    <p:sldId id="349" r:id="rId14"/>
    <p:sldId id="354" r:id="rId15"/>
    <p:sldId id="353" r:id="rId16"/>
    <p:sldId id="355" r:id="rId17"/>
    <p:sldId id="356" r:id="rId18"/>
    <p:sldId id="351" r:id="rId19"/>
    <p:sldId id="389" r:id="rId20"/>
    <p:sldId id="358" r:id="rId21"/>
    <p:sldId id="359" r:id="rId22"/>
    <p:sldId id="360" r:id="rId23"/>
    <p:sldId id="390" r:id="rId24"/>
    <p:sldId id="361" r:id="rId25"/>
    <p:sldId id="378" r:id="rId26"/>
    <p:sldId id="363" r:id="rId27"/>
    <p:sldId id="364" r:id="rId28"/>
    <p:sldId id="369" r:id="rId29"/>
    <p:sldId id="370" r:id="rId30"/>
    <p:sldId id="371" r:id="rId31"/>
    <p:sldId id="372" r:id="rId32"/>
    <p:sldId id="366" r:id="rId33"/>
    <p:sldId id="367" r:id="rId34"/>
    <p:sldId id="394" r:id="rId35"/>
    <p:sldId id="391" r:id="rId36"/>
    <p:sldId id="368" r:id="rId37"/>
    <p:sldId id="392" r:id="rId38"/>
    <p:sldId id="393" r:id="rId39"/>
    <p:sldId id="380" r:id="rId40"/>
    <p:sldId id="385" r:id="rId41"/>
    <p:sldId id="395" r:id="rId42"/>
    <p:sldId id="374" r:id="rId43"/>
    <p:sldId id="376" r:id="rId44"/>
    <p:sldId id="375" r:id="rId45"/>
    <p:sldId id="377" r:id="rId46"/>
    <p:sldId id="352" r:id="rId47"/>
    <p:sldId id="342"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3333"/>
    <a:srgbClr val="FF66CC"/>
    <a:srgbClr val="990099"/>
    <a:srgbClr val="003300"/>
    <a:srgbClr val="99CC00"/>
    <a:srgbClr val="003366"/>
    <a:srgbClr val="66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5268" autoAdjust="0"/>
  </p:normalViewPr>
  <p:slideViewPr>
    <p:cSldViewPr>
      <p:cViewPr>
        <p:scale>
          <a:sx n="75" d="100"/>
          <a:sy n="75" d="100"/>
        </p:scale>
        <p:origin x="-1824"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9E885CD2-6F64-471A-B98C-16C6C30601C9}" type="datetimeFigureOut">
              <a:rPr lang="ru-RU"/>
              <a:pPr>
                <a:defRPr/>
              </a:pPr>
              <a:t>25.08.2025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FE9181E-9871-4D40-9041-3C6CCB4FD61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fld id="{02F19102-33A4-491C-BEB0-35AF4CD4A817}" type="datetimeFigureOut">
              <a:rPr lang="ru-RU"/>
              <a:pPr>
                <a:defRPr/>
              </a:pPr>
              <a:t>25.08.2025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87226C75-2446-4772-8D77-0D63C6B142E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58AE45-B93C-490F-A090-3B3F59FD1C73}" type="datetimeFigureOut">
              <a:rPr lang="ru-RU"/>
              <a:pPr>
                <a:defRPr/>
              </a:pPr>
              <a:t>25.08.2025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25033E47-0E7D-4E0B-B347-53ABE64EA50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A996554-CCA0-4B99-AF33-16E90C05156A}" type="datetimeFigureOut">
              <a:rPr lang="ru-RU"/>
              <a:pPr>
                <a:defRPr/>
              </a:pPr>
              <a:t>25.08.2025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40C35CE-E32E-47C6-8409-4E5894BCE9C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p:cNvSpPr>
            <a:spLocks noGrp="1"/>
          </p:cNvSpPr>
          <p:nvPr>
            <p:ph type="dt" sz="half" idx="10"/>
          </p:nvPr>
        </p:nvSpPr>
        <p:spPr/>
        <p:txBody>
          <a:bodyPr/>
          <a:lstStyle>
            <a:lvl1pPr>
              <a:defRPr/>
            </a:lvl1pPr>
          </a:lstStyle>
          <a:p>
            <a:pPr>
              <a:defRPr/>
            </a:pPr>
            <a:fld id="{B8B3BF91-D07A-4D55-8C95-D11DB94490AF}" type="datetimeFigureOut">
              <a:rPr lang="ru-RU"/>
              <a:pPr>
                <a:defRPr/>
              </a:pPr>
              <a:t>25.08.2025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5A14D86-58B0-41E0-B3F0-73E14784BC9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252DB7A5-D733-4B23-8233-C5479FAC65DA}" type="datetimeFigureOut">
              <a:rPr lang="ru-RU"/>
              <a:pPr>
                <a:defRPr/>
              </a:pPr>
              <a:t>25.08.2025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798AF03-EADC-49A9-B11F-C64AC28F49D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22960" y="2582335"/>
            <a:ext cx="370332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54B6C0FA-1EF8-43A4-A8C4-12256D0BDF97}" type="datetimeFigureOut">
              <a:rPr lang="ru-RU"/>
              <a:pPr>
                <a:defRPr/>
              </a:pPr>
              <a:t>25.08.2025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08E5435-1D16-42F8-B28F-8DB0DFD86F8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D52626B-AA9A-43BB-B17C-D4288600FADB}" type="datetimeFigureOut">
              <a:rPr lang="ru-RU"/>
              <a:pPr>
                <a:defRPr/>
              </a:pPr>
              <a:t>25.08.2025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52B12488-7FE8-45B9-BD73-789956CC453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fld id="{F1C5E43C-1DE4-47B4-ACA6-D2B2196EDCC4}" type="datetimeFigureOut">
              <a:rPr lang="ru-RU"/>
              <a:pPr>
                <a:defRPr/>
              </a:pPr>
              <a:t>25.08.2025</a:t>
            </a:fld>
            <a:endParaRPr lang="ru-RU"/>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ru-RU"/>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406F1EE7-5B69-4E16-A123-9B879EDF143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lvl1pPr>
              <a:defRPr/>
            </a:lvl1pPr>
          </a:lstStyle>
          <a:p>
            <a:pPr>
              <a:defRPr/>
            </a:pPr>
            <a:fld id="{F93F12B3-A530-4F82-B6DF-D2A20EB78BDC}" type="datetimeFigureOut">
              <a:rPr lang="ru-RU"/>
              <a:pPr>
                <a:defRPr/>
              </a:pPr>
              <a:t>25.08.2025</a:t>
            </a:fld>
            <a:endParaRPr lang="ru-RU"/>
          </a:p>
        </p:txBody>
      </p:sp>
      <p:sp>
        <p:nvSpPr>
          <p:cNvPr id="8" name="Footer Placeholder 5"/>
          <p:cNvSpPr>
            <a:spLocks noGrp="1"/>
          </p:cNvSpPr>
          <p:nvPr>
            <p:ph type="ftr" sz="quarter" idx="11"/>
          </p:nvPr>
        </p:nvSpPr>
        <p:spPr/>
        <p:txBody>
          <a:bodyPr/>
          <a:lstStyle>
            <a:lvl1pPr>
              <a:defRPr/>
            </a:lvl1pPr>
          </a:lstStyle>
          <a:p>
            <a:pPr>
              <a:defRPr/>
            </a:pPr>
            <a:endParaRPr lang="ru-RU"/>
          </a:p>
        </p:txBody>
      </p:sp>
      <p:sp>
        <p:nvSpPr>
          <p:cNvPr id="9" name="Slide Number Placeholder 6"/>
          <p:cNvSpPr>
            <a:spLocks noGrp="1"/>
          </p:cNvSpPr>
          <p:nvPr>
            <p:ph type="sldNum" sz="quarter" idx="12"/>
          </p:nvPr>
        </p:nvSpPr>
        <p:spPr/>
        <p:txBody>
          <a:bodyPr/>
          <a:lstStyle>
            <a:lvl1pPr>
              <a:defRPr/>
            </a:lvl1pPr>
          </a:lstStyle>
          <a:p>
            <a:pPr>
              <a:defRPr/>
            </a:pPr>
            <a:fld id="{99FB384F-2552-4F0E-8590-B868F4B5399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7B3EAAF-92DD-412C-B2D0-9978A6F2D13F}" type="datetimeFigureOut">
              <a:rPr lang="ru-RU"/>
              <a:pPr>
                <a:defRPr/>
              </a:pPr>
              <a:t>25.08.2025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569E83A-149D-4593-8034-3E1156A8F0F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fontAlgn="auto">
              <a:spcBef>
                <a:spcPts val="0"/>
              </a:spcBef>
              <a:spcAft>
                <a:spcPts val="0"/>
              </a:spcAft>
              <a:defRPr sz="900">
                <a:solidFill>
                  <a:srgbClr val="FFFFFF"/>
                </a:solidFill>
                <a:latin typeface="+mn-lt"/>
                <a:cs typeface="+mn-cs"/>
              </a:defRPr>
            </a:lvl1pPr>
          </a:lstStyle>
          <a:p>
            <a:pPr>
              <a:defRPr/>
            </a:pPr>
            <a:fld id="{F9BB5F1C-1FF9-498B-AAF2-E53DDBFEC5C7}" type="datetimeFigureOut">
              <a:rPr lang="ru-RU"/>
              <a:pPr>
                <a:defRPr/>
              </a:pPr>
              <a:t>25.08.2025</a:t>
            </a:fld>
            <a:endParaRPr lang="ru-RU"/>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fontAlgn="auto">
              <a:spcBef>
                <a:spcPts val="0"/>
              </a:spcBef>
              <a:spcAft>
                <a:spcPts val="0"/>
              </a:spcAft>
              <a:defRPr sz="900" cap="all" baseline="0">
                <a:solidFill>
                  <a:srgbClr val="FFFFFF"/>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fontAlgn="auto">
              <a:spcBef>
                <a:spcPts val="0"/>
              </a:spcBef>
              <a:spcAft>
                <a:spcPts val="0"/>
              </a:spcAft>
              <a:defRPr sz="1050">
                <a:solidFill>
                  <a:srgbClr val="FFFFFF"/>
                </a:solidFill>
                <a:latin typeface="+mn-lt"/>
                <a:cs typeface="+mn-cs"/>
              </a:defRPr>
            </a:lvl1pPr>
          </a:lstStyle>
          <a:p>
            <a:pPr>
              <a:defRPr/>
            </a:pPr>
            <a:fld id="{861A5D27-575C-48F2-A8FF-4410FE54C010}" type="slidenum">
              <a:rPr lang="ru-RU"/>
              <a:pPr>
                <a:defRPr/>
              </a:pPr>
              <a:t>‹#›</a:t>
            </a:fld>
            <a:endParaRPr lang="ru-RU"/>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4" r:id="rId4"/>
    <p:sldLayoutId id="2147483753" r:id="rId5"/>
    <p:sldLayoutId id="2147483752" r:id="rId6"/>
    <p:sldLayoutId id="2147483758" r:id="rId7"/>
    <p:sldLayoutId id="2147483759" r:id="rId8"/>
    <p:sldLayoutId id="2147483751" r:id="rId9"/>
    <p:sldLayoutId id="2147483760" r:id="rId10"/>
    <p:sldLayoutId id="2147483750"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713" y="2708275"/>
            <a:ext cx="6732587" cy="2808288"/>
          </a:xfrm>
        </p:spPr>
        <p:txBody>
          <a:bodyPr wrap="square" numCol="1" anchorCtr="0" compatLnSpc="1">
            <a:prstTxWarp prst="textNoShape">
              <a:avLst/>
            </a:prstTxWarp>
          </a:bodyPr>
          <a:lstStyle/>
          <a:p>
            <a:pPr algn="ctr" eaLnBrk="1" hangingPunct="1">
              <a:defRPr/>
            </a:pPr>
            <a:r>
              <a:rPr lang="uk-UA" sz="4400" b="1" smtClean="0">
                <a:solidFill>
                  <a:srgbClr val="6600FF"/>
                </a:solidFill>
                <a:latin typeface="Arial" charset="0"/>
              </a:rPr>
              <a:t>Робоча програма очима студента…</a:t>
            </a:r>
            <a:br>
              <a:rPr lang="uk-UA" sz="4400" b="1" smtClean="0">
                <a:solidFill>
                  <a:srgbClr val="6600FF"/>
                </a:solidFill>
                <a:latin typeface="Arial" charset="0"/>
              </a:rPr>
            </a:br>
            <a:r>
              <a:rPr lang="uk-UA" sz="4400" b="1" smtClean="0">
                <a:solidFill>
                  <a:srgbClr val="6600FF"/>
                </a:solidFill>
                <a:latin typeface="Arial" charset="0"/>
              </a:rPr>
              <a:t/>
            </a:r>
            <a:br>
              <a:rPr lang="uk-UA" sz="4400" b="1" smtClean="0">
                <a:solidFill>
                  <a:srgbClr val="6600FF"/>
                </a:solidFill>
                <a:latin typeface="Arial" charset="0"/>
              </a:rPr>
            </a:br>
            <a:r>
              <a:rPr lang="uk-UA" sz="4400" b="1" smtClean="0">
                <a:solidFill>
                  <a:srgbClr val="6600FF"/>
                </a:solidFill>
                <a:latin typeface="Arial" charset="0"/>
              </a:rPr>
              <a:t/>
            </a:r>
            <a:br>
              <a:rPr lang="uk-UA" sz="4400" b="1" smtClean="0">
                <a:solidFill>
                  <a:srgbClr val="6600FF"/>
                </a:solidFill>
                <a:latin typeface="Arial" charset="0"/>
              </a:rPr>
            </a:br>
            <a:r>
              <a:rPr lang="uk-UA" sz="4400" b="1" smtClean="0">
                <a:solidFill>
                  <a:srgbClr val="FF9900"/>
                </a:solidFill>
                <a:latin typeface="Arial" charset="0"/>
              </a:rPr>
              <a:t>і не тільки</a:t>
            </a:r>
            <a:endParaRPr lang="el-GR" sz="4400" b="1" smtClean="0">
              <a:solidFill>
                <a:srgbClr val="FF9900"/>
              </a:solidFill>
              <a:latin typeface="Arial" charset="0"/>
            </a:endParaRPr>
          </a:p>
        </p:txBody>
      </p:sp>
      <p:sp>
        <p:nvSpPr>
          <p:cNvPr id="13314" name="TextBox 4"/>
          <p:cNvSpPr txBox="1">
            <a:spLocks noChangeArrowheads="1"/>
          </p:cNvSpPr>
          <p:nvPr/>
        </p:nvSpPr>
        <p:spPr bwMode="auto">
          <a:xfrm>
            <a:off x="2051050" y="476250"/>
            <a:ext cx="6769100" cy="865188"/>
          </a:xfrm>
          <a:prstGeom prst="rect">
            <a:avLst/>
          </a:prstGeom>
          <a:noFill/>
          <a:ln w="9525">
            <a:noFill/>
            <a:miter lim="800000"/>
            <a:headEnd/>
            <a:tailEnd/>
          </a:ln>
        </p:spPr>
        <p:txBody>
          <a:bodyPr lIns="0" rIns="0"/>
          <a:lstStyle/>
          <a:p>
            <a:pPr marL="93663" indent="-11113" algn="r">
              <a:buFont typeface="Calibri" pitchFamily="34" charset="0"/>
              <a:buNone/>
            </a:pPr>
            <a:endParaRPr lang="ru-RU" sz="2000">
              <a:solidFill>
                <a:schemeClr val="tx2"/>
              </a:solidFill>
              <a:latin typeface="Calibri" pitchFamily="34" charset="0"/>
            </a:endParaRPr>
          </a:p>
          <a:p>
            <a:pPr marL="93663" indent="-11113" algn="r">
              <a:buFont typeface="Calibri" pitchFamily="34" charset="0"/>
              <a:buNone/>
            </a:pPr>
            <a:endParaRPr lang="uk-UA" sz="2000">
              <a:solidFill>
                <a:schemeClr val="tx2"/>
              </a:solidFill>
              <a:latin typeface="Calibri" pitchFamily="34" charset="0"/>
            </a:endParaRPr>
          </a:p>
        </p:txBody>
      </p:sp>
      <p:pic>
        <p:nvPicPr>
          <p:cNvPr id="13315" name="Picture 6"/>
          <p:cNvPicPr>
            <a:picLocks noChangeAspect="1" noChangeArrowheads="1"/>
          </p:cNvPicPr>
          <p:nvPr/>
        </p:nvPicPr>
        <p:blipFill>
          <a:blip r:embed="rId2"/>
          <a:srcRect/>
          <a:stretch>
            <a:fillRect/>
          </a:stretch>
        </p:blipFill>
        <p:spPr bwMode="auto">
          <a:xfrm>
            <a:off x="0" y="0"/>
            <a:ext cx="9144000" cy="259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bwMode="auto">
          <a:xfrm>
            <a:off x="1619250" y="287338"/>
            <a:ext cx="6746875" cy="1557337"/>
          </a:xfrm>
        </p:spPr>
        <p:txBody>
          <a:bodyPr wrap="square" numCol="1" anchorCtr="0" compatLnSpc="1">
            <a:prstTxWarp prst="textNoShape">
              <a:avLst/>
            </a:prstTxWarp>
          </a:bodyPr>
          <a:lstStyle/>
          <a:p>
            <a:pPr algn="ctr"/>
            <a:r>
              <a:rPr lang="uk-UA" sz="3200" b="1" smtClean="0">
                <a:solidFill>
                  <a:schemeClr val="tx1"/>
                </a:solidFill>
              </a:rPr>
              <a:t>4. Теми семінарських </a:t>
            </a:r>
            <a:r>
              <a:rPr lang="en-US" sz="3200" b="1" smtClean="0">
                <a:solidFill>
                  <a:schemeClr val="tx1"/>
                </a:solidFill>
              </a:rPr>
              <a:t/>
            </a:r>
            <a:br>
              <a:rPr lang="en-US" sz="3200" b="1" smtClean="0">
                <a:solidFill>
                  <a:schemeClr val="tx1"/>
                </a:solidFill>
              </a:rPr>
            </a:br>
            <a:r>
              <a:rPr lang="uk-UA" sz="3200" b="1" smtClean="0">
                <a:solidFill>
                  <a:schemeClr val="tx1"/>
                </a:solidFill>
              </a:rPr>
              <a:t>(практичних, лабораторних) занять</a:t>
            </a:r>
            <a:r>
              <a:rPr lang="uk-UA" sz="3200" b="1" smtClean="0"/>
              <a:t> </a:t>
            </a:r>
            <a:r>
              <a:rPr lang="uk-UA" sz="3200" b="1" smtClean="0">
                <a:solidFill>
                  <a:schemeClr val="accent1"/>
                </a:solidFill>
              </a:rPr>
              <a:t>– мають враховувати специфіку ОПП</a:t>
            </a:r>
            <a:endParaRPr lang="ru-RU" sz="3200" b="1" smtClean="0">
              <a:solidFill>
                <a:schemeClr val="accent1"/>
              </a:solidFill>
            </a:endParaRPr>
          </a:p>
        </p:txBody>
      </p:sp>
      <p:sp>
        <p:nvSpPr>
          <p:cNvPr id="38914" name="Rectangle 3"/>
          <p:cNvSpPr>
            <a:spLocks noGrp="1"/>
          </p:cNvSpPr>
          <p:nvPr>
            <p:ph type="body" idx="4294967295"/>
          </p:nvPr>
        </p:nvSpPr>
        <p:spPr>
          <a:xfrm>
            <a:off x="539750" y="2276475"/>
            <a:ext cx="8135938" cy="3889375"/>
          </a:xfrm>
        </p:spPr>
        <p:txBody>
          <a:bodyPr/>
          <a:lstStyle/>
          <a:p>
            <a:pPr marL="381000" indent="-381000" algn="ctr"/>
            <a:r>
              <a:rPr lang="uk-UA" b="1" smtClean="0">
                <a:solidFill>
                  <a:schemeClr val="tx1"/>
                </a:solidFill>
              </a:rPr>
              <a:t>4.5. Семінарські заняття</a:t>
            </a:r>
          </a:p>
          <a:p>
            <a:pPr marL="381000" indent="-381000"/>
            <a:r>
              <a:rPr lang="uk-UA" smtClean="0">
                <a:solidFill>
                  <a:schemeClr val="tx1"/>
                </a:solidFill>
              </a:rPr>
              <a:t>4.5.1. Семінарське заняття – вид навчального заняття, на якому</a:t>
            </a:r>
          </a:p>
          <a:p>
            <a:pPr marL="381000" indent="-381000"/>
            <a:r>
              <a:rPr lang="uk-UA" smtClean="0">
                <a:solidFill>
                  <a:schemeClr val="tx1"/>
                </a:solidFill>
              </a:rPr>
              <a:t>науково-педагогічний працівник організовує дискусію з попередньо визначених проблем.</a:t>
            </a:r>
          </a:p>
          <a:p>
            <a:pPr marL="381000" indent="-381000"/>
            <a:endParaRPr lang="uk-UA" smtClean="0">
              <a:solidFill>
                <a:schemeClr val="tx1"/>
              </a:solidFill>
            </a:endParaRPr>
          </a:p>
          <a:p>
            <a:pPr marL="381000" indent="-381000"/>
            <a:endParaRPr lang="uk-UA" smtClean="0">
              <a:solidFill>
                <a:schemeClr val="tx1"/>
              </a:solidFill>
            </a:endParaRPr>
          </a:p>
          <a:p>
            <a:pPr marL="381000" indent="-381000"/>
            <a:r>
              <a:rPr lang="uk-UA" smtClean="0">
                <a:solidFill>
                  <a:schemeClr val="tx1"/>
                </a:solidFill>
              </a:rPr>
              <a:t>4.5.2. Перелік тем семінарських занять визначається робочою програмою</a:t>
            </a:r>
            <a:r>
              <a:rPr lang="en-US" smtClean="0">
                <a:solidFill>
                  <a:schemeClr val="tx1"/>
                </a:solidFill>
              </a:rPr>
              <a:t> </a:t>
            </a:r>
            <a:r>
              <a:rPr lang="uk-UA" smtClean="0">
                <a:solidFill>
                  <a:schemeClr val="tx1"/>
                </a:solidFill>
              </a:rPr>
              <a:t>навчальної дисципліни.</a:t>
            </a:r>
          </a:p>
          <a:p>
            <a:pPr marL="381000" indent="-381000"/>
            <a:endParaRPr lang="uk-UA" smtClean="0">
              <a:solidFill>
                <a:schemeClr val="tx1"/>
              </a:solidFill>
            </a:endParaRPr>
          </a:p>
          <a:p>
            <a:pPr marL="381000" indent="-381000"/>
            <a:endParaRPr lang="uk-UA" smtClean="0"/>
          </a:p>
          <a:p>
            <a:pPr marL="381000" indent="-381000"/>
            <a:endParaRPr lang="uk-UA" smtClean="0"/>
          </a:p>
        </p:txBody>
      </p:sp>
      <p:pic>
        <p:nvPicPr>
          <p:cNvPr id="38915" name="Picture 2"/>
          <p:cNvPicPr>
            <a:picLocks noChangeAspect="1" noChangeArrowheads="1"/>
          </p:cNvPicPr>
          <p:nvPr/>
        </p:nvPicPr>
        <p:blipFill>
          <a:blip r:embed="rId2"/>
          <a:srcRect/>
          <a:stretch>
            <a:fillRect/>
          </a:stretch>
        </p:blipFill>
        <p:spPr bwMode="auto">
          <a:xfrm>
            <a:off x="179388" y="188913"/>
            <a:ext cx="1512887"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827088" y="774700"/>
            <a:ext cx="7705725" cy="4667250"/>
          </a:xfrm>
          <a:prstGeom prst="rect">
            <a:avLst/>
          </a:prstGeom>
          <a:noFill/>
          <a:ln w="9525">
            <a:noFill/>
            <a:miter lim="800000"/>
            <a:headEnd/>
            <a:tailEnd/>
          </a:ln>
        </p:spPr>
        <p:txBody>
          <a:bodyPr>
            <a:spAutoFit/>
          </a:bodyPr>
          <a:lstStyle/>
          <a:p>
            <a:pPr algn="ctr" defTabSz="914400"/>
            <a:r>
              <a:rPr lang="uk-UA" sz="2400" b="1"/>
              <a:t>4.4. Практичні заняття</a:t>
            </a:r>
          </a:p>
          <a:p>
            <a:pPr algn="ctr" defTabSz="914400"/>
            <a:endParaRPr lang="uk-UA" sz="2400" b="1"/>
          </a:p>
          <a:p>
            <a:pPr defTabSz="914400"/>
            <a:r>
              <a:rPr lang="uk-UA"/>
              <a:t>4.4.1. Практичне заняття – вид навчального заняття, на якому особи, які навчаються,</a:t>
            </a:r>
            <a:r>
              <a:rPr lang="en-US"/>
              <a:t> </a:t>
            </a:r>
            <a:r>
              <a:rPr lang="uk-UA"/>
              <a:t>під керівництвом науково-педагогічного працівника закріплюють теоретичні положення</a:t>
            </a:r>
            <a:r>
              <a:rPr lang="en-US"/>
              <a:t> </a:t>
            </a:r>
            <a:r>
              <a:rPr lang="uk-UA"/>
              <a:t>навчальної дисципліни і набувають вмінь та навичок їх практичного застосування шляхом</a:t>
            </a:r>
          </a:p>
          <a:p>
            <a:pPr defTabSz="914400"/>
            <a:r>
              <a:rPr lang="uk-UA"/>
              <a:t>індивідуального виконання відповідно сформульованих завдань. Формами практичних</a:t>
            </a:r>
            <a:r>
              <a:rPr lang="en-US"/>
              <a:t> </a:t>
            </a:r>
            <a:r>
              <a:rPr lang="uk-UA"/>
              <a:t>занять є, зокрема, навчально-наукові семінари та творчі майстерні.</a:t>
            </a:r>
          </a:p>
          <a:p>
            <a:pPr defTabSz="914400"/>
            <a:endParaRPr lang="uk-UA"/>
          </a:p>
          <a:p>
            <a:pPr defTabSz="914400"/>
            <a:endParaRPr lang="uk-UA"/>
          </a:p>
          <a:p>
            <a:pPr defTabSz="914400"/>
            <a:endParaRPr lang="uk-UA"/>
          </a:p>
          <a:p>
            <a:pPr defTabSz="914400"/>
            <a:endParaRPr lang="uk-UA"/>
          </a:p>
          <a:p>
            <a:pPr defTabSz="914400"/>
            <a:endParaRPr lang="uk-UA"/>
          </a:p>
          <a:p>
            <a:pPr defTabSz="914400"/>
            <a:r>
              <a:rPr lang="uk-UA"/>
              <a:t>4.4.3. Перелік тем практичних занять визначається робочою програмою навчальної</a:t>
            </a:r>
            <a:r>
              <a:rPr lang="en-US"/>
              <a:t> </a:t>
            </a:r>
            <a:r>
              <a:rPr lang="uk-UA"/>
              <a:t>дисципліни.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p:cNvSpPr>
          <p:nvPr>
            <p:ph type="body" idx="4294967295"/>
          </p:nvPr>
        </p:nvSpPr>
        <p:spPr>
          <a:xfrm>
            <a:off x="822325" y="476250"/>
            <a:ext cx="7543800" cy="5392738"/>
          </a:xfrm>
        </p:spPr>
        <p:txBody>
          <a:bodyPr/>
          <a:lstStyle/>
          <a:p>
            <a:pPr algn="ctr"/>
            <a:r>
              <a:rPr lang="ru-RU" b="1" smtClean="0">
                <a:solidFill>
                  <a:schemeClr val="tx1"/>
                </a:solidFill>
              </a:rPr>
              <a:t>4.3. Лабораторні заняття</a:t>
            </a:r>
          </a:p>
          <a:p>
            <a:r>
              <a:rPr lang="ru-RU" smtClean="0">
                <a:solidFill>
                  <a:schemeClr val="tx1"/>
                </a:solidFill>
              </a:rPr>
              <a:t>4.3.1. Лабораторне заняття – вид навчального заняття, на якому особа, яка навчається, під керівництвом науково-педагогічного працівника проводить натурні або</a:t>
            </a:r>
            <a:r>
              <a:rPr lang="en-US" smtClean="0">
                <a:solidFill>
                  <a:schemeClr val="tx1"/>
                </a:solidFill>
              </a:rPr>
              <a:t> </a:t>
            </a:r>
            <a:r>
              <a:rPr lang="ru-RU" smtClean="0">
                <a:solidFill>
                  <a:schemeClr val="tx1"/>
                </a:solidFill>
              </a:rPr>
              <a:t>імітаційні експерименти чи дослідження з метою практичного підтвердження окремих</a:t>
            </a:r>
            <a:r>
              <a:rPr lang="en-US" smtClean="0">
                <a:solidFill>
                  <a:schemeClr val="tx1"/>
                </a:solidFill>
              </a:rPr>
              <a:t> </a:t>
            </a:r>
            <a:r>
              <a:rPr lang="ru-RU" smtClean="0">
                <a:solidFill>
                  <a:schemeClr val="tx1"/>
                </a:solidFill>
              </a:rPr>
              <a:t>теоретичних положень, набуває практичних навичок роботи з лабораторним обладнанням,</a:t>
            </a:r>
            <a:r>
              <a:rPr lang="en-US" smtClean="0">
                <a:solidFill>
                  <a:schemeClr val="tx1"/>
                </a:solidFill>
              </a:rPr>
              <a:t> </a:t>
            </a:r>
            <a:r>
              <a:rPr lang="ru-RU" smtClean="0">
                <a:solidFill>
                  <a:schemeClr val="tx1"/>
                </a:solidFill>
              </a:rPr>
              <a:t>оснащенням, обчислювальною технікою, вимірювальною апаратурою, оволодіває</a:t>
            </a:r>
            <a:r>
              <a:rPr lang="en-US" smtClean="0">
                <a:solidFill>
                  <a:schemeClr val="tx1"/>
                </a:solidFill>
              </a:rPr>
              <a:t> </a:t>
            </a:r>
            <a:r>
              <a:rPr lang="ru-RU" smtClean="0">
                <a:solidFill>
                  <a:schemeClr val="tx1"/>
                </a:solidFill>
              </a:rPr>
              <a:t>методиками експериментальних досліджень в конкретній предметній галузі та обробки</a:t>
            </a:r>
            <a:r>
              <a:rPr lang="en-US" smtClean="0">
                <a:solidFill>
                  <a:schemeClr val="tx1"/>
                </a:solidFill>
              </a:rPr>
              <a:t>  </a:t>
            </a:r>
            <a:r>
              <a:rPr lang="ru-RU" smtClean="0">
                <a:solidFill>
                  <a:schemeClr val="tx1"/>
                </a:solidFill>
              </a:rPr>
              <a:t>отриманих результатів.</a:t>
            </a:r>
          </a:p>
          <a:p>
            <a:endParaRPr lang="ru-RU" smtClean="0">
              <a:solidFill>
                <a:schemeClr val="tx1"/>
              </a:solidFill>
            </a:endParaRPr>
          </a:p>
          <a:p>
            <a:endParaRPr lang="ru-RU" smtClean="0">
              <a:solidFill>
                <a:schemeClr val="tx1"/>
              </a:solidFill>
            </a:endParaRPr>
          </a:p>
          <a:p>
            <a:r>
              <a:rPr lang="ru-RU" smtClean="0">
                <a:solidFill>
                  <a:schemeClr val="tx1"/>
                </a:solidFill>
              </a:rPr>
              <a:t>4.3.4. Теми лабораторних занять визначаються робочою програмою навчальної</a:t>
            </a:r>
            <a:r>
              <a:rPr lang="en-US" smtClean="0">
                <a:solidFill>
                  <a:schemeClr val="tx1"/>
                </a:solidFill>
              </a:rPr>
              <a:t> </a:t>
            </a:r>
            <a:r>
              <a:rPr lang="ru-RU" smtClean="0">
                <a:solidFill>
                  <a:schemeClr val="tx1"/>
                </a:solidFill>
              </a:rPr>
              <a:t>дисципліни. Заміна лабораторних занять іншими видами навчальних занять, як правило,</a:t>
            </a:r>
            <a:r>
              <a:rPr lang="en-US" smtClean="0">
                <a:solidFill>
                  <a:schemeClr val="tx1"/>
                </a:solidFill>
              </a:rPr>
              <a:t> </a:t>
            </a:r>
            <a:r>
              <a:rPr lang="ru-RU" smtClean="0">
                <a:solidFill>
                  <a:schemeClr val="tx1"/>
                </a:solidFill>
              </a:rPr>
              <a:t>не дозволяється.</a:t>
            </a:r>
          </a:p>
          <a:p>
            <a:endParaRPr lang="uk-UA"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uk-UA" smtClean="0">
                <a:latin typeface="Arial" charset="0"/>
              </a:rPr>
              <a:t>Як заповнюємо</a:t>
            </a:r>
          </a:p>
        </p:txBody>
      </p:sp>
      <p:sp>
        <p:nvSpPr>
          <p:cNvPr id="41986" name="Rectangle 3"/>
          <p:cNvSpPr>
            <a:spLocks noGrp="1"/>
          </p:cNvSpPr>
          <p:nvPr>
            <p:ph type="body" idx="4294967295"/>
          </p:nvPr>
        </p:nvSpPr>
        <p:spPr/>
        <p:txBody>
          <a:bodyPr/>
          <a:lstStyle/>
          <a:p>
            <a:pPr marL="381000" indent="-381000">
              <a:lnSpc>
                <a:spcPct val="70000"/>
              </a:lnSpc>
              <a:buFont typeface="Calibri" pitchFamily="34" charset="0"/>
              <a:buAutoNum type="arabicPeriod"/>
            </a:pPr>
            <a:r>
              <a:rPr lang="uk-UA" sz="2200" smtClean="0">
                <a:solidFill>
                  <a:schemeClr val="tx1"/>
                </a:solidFill>
              </a:rPr>
              <a:t>Години, відведені на зазначені види робіт, поділяємо навпіл, отримуємо кількість занять (перший стовпчик).</a:t>
            </a:r>
            <a:endParaRPr lang="uk-UA" sz="2200" smtClean="0">
              <a:solidFill>
                <a:schemeClr val="tx1"/>
              </a:solidFill>
              <a:latin typeface="Arial" charset="0"/>
            </a:endParaRPr>
          </a:p>
          <a:p>
            <a:pPr marL="381000" indent="-381000">
              <a:lnSpc>
                <a:spcPct val="70000"/>
              </a:lnSpc>
              <a:buFont typeface="Calibri" pitchFamily="34" charset="0"/>
              <a:buAutoNum type="arabicPeriod"/>
            </a:pPr>
            <a:r>
              <a:rPr lang="uk-UA" sz="2200" smtClean="0">
                <a:solidFill>
                  <a:schemeClr val="tx1"/>
                </a:solidFill>
              </a:rPr>
              <a:t>До кожного заняття прописуємо тему/-и (другий стовпчик).</a:t>
            </a:r>
          </a:p>
          <a:p>
            <a:pPr marL="381000" indent="-381000">
              <a:lnSpc>
                <a:spcPct val="70000"/>
              </a:lnSpc>
              <a:buFont typeface="Calibri" pitchFamily="34" charset="0"/>
              <a:buAutoNum type="arabicPeriod"/>
            </a:pPr>
            <a:r>
              <a:rPr lang="uk-UA" sz="2200" smtClean="0">
                <a:solidFill>
                  <a:schemeClr val="tx1"/>
                </a:solidFill>
              </a:rPr>
              <a:t>Прописуємо кількість годин (третій стовпчик)</a:t>
            </a:r>
          </a:p>
          <a:p>
            <a:pPr marL="381000" indent="-381000">
              <a:lnSpc>
                <a:spcPct val="70000"/>
              </a:lnSpc>
            </a:pPr>
            <a:endParaRPr lang="uk-UA" sz="2200" smtClean="0">
              <a:solidFill>
                <a:srgbClr val="A50021"/>
              </a:solidFill>
              <a:latin typeface="Arial" charset="0"/>
            </a:endParaRPr>
          </a:p>
          <a:p>
            <a:pPr marL="381000" indent="-381000">
              <a:lnSpc>
                <a:spcPct val="70000"/>
              </a:lnSpc>
            </a:pPr>
            <a:endParaRPr lang="uk-UA" sz="1800" smtClean="0">
              <a:solidFill>
                <a:srgbClr val="A50021"/>
              </a:solidFill>
              <a:latin typeface="Arial" charset="0"/>
            </a:endParaRPr>
          </a:p>
          <a:p>
            <a:pPr marL="381000" indent="-381000">
              <a:lnSpc>
                <a:spcPct val="70000"/>
              </a:lnSpc>
            </a:pPr>
            <a:endParaRPr lang="uk-UA" sz="1800" smtClean="0">
              <a:solidFill>
                <a:srgbClr val="A50021"/>
              </a:solidFill>
              <a:latin typeface="Arial" charset="0"/>
            </a:endParaRPr>
          </a:p>
          <a:p>
            <a:pPr marL="381000" indent="-381000">
              <a:lnSpc>
                <a:spcPct val="70000"/>
              </a:lnSpc>
            </a:pPr>
            <a:r>
              <a:rPr lang="uk-UA" smtClean="0">
                <a:solidFill>
                  <a:srgbClr val="A50021"/>
                </a:solidFill>
              </a:rPr>
              <a:t>Увага!</a:t>
            </a:r>
            <a:r>
              <a:rPr lang="uk-UA" smtClean="0">
                <a:solidFill>
                  <a:schemeClr val="tx1"/>
                </a:solidFill>
              </a:rPr>
              <a:t> Одне заняття триває 2 год.</a:t>
            </a:r>
          </a:p>
          <a:p>
            <a:pPr marL="381000" indent="-381000">
              <a:lnSpc>
                <a:spcPct val="70000"/>
              </a:lnSpc>
            </a:pPr>
            <a:r>
              <a:rPr lang="uk-UA" smtClean="0">
                <a:solidFill>
                  <a:schemeClr val="tx1"/>
                </a:solidFill>
              </a:rPr>
              <a:t>Одна тема може вивчатись </a:t>
            </a:r>
            <a:r>
              <a:rPr lang="uk-UA" smtClean="0">
                <a:solidFill>
                  <a:schemeClr val="tx1"/>
                </a:solidFill>
                <a:latin typeface="Arial" charset="0"/>
              </a:rPr>
              <a:t>упродовж</a:t>
            </a:r>
            <a:r>
              <a:rPr lang="uk-UA" smtClean="0">
                <a:solidFill>
                  <a:schemeClr val="tx1"/>
                </a:solidFill>
              </a:rPr>
              <a:t> кількох занять.</a:t>
            </a:r>
          </a:p>
          <a:p>
            <a:pPr marL="381000" indent="-381000">
              <a:lnSpc>
                <a:spcPct val="70000"/>
              </a:lnSpc>
            </a:pPr>
            <a:r>
              <a:rPr lang="uk-UA" smtClean="0">
                <a:solidFill>
                  <a:schemeClr val="tx1"/>
                </a:solidFill>
              </a:rPr>
              <a:t>На одному занятті можуть вивчатись/розглядатись кілька тем.</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bwMode="auto">
          <a:xfrm>
            <a:off x="822325" y="287338"/>
            <a:ext cx="7543800" cy="909637"/>
          </a:xfrm>
        </p:spPr>
        <p:txBody>
          <a:bodyPr wrap="square" numCol="1" anchorCtr="0" compatLnSpc="1">
            <a:prstTxWarp prst="textNoShape">
              <a:avLst/>
            </a:prstTxWarp>
          </a:bodyPr>
          <a:lstStyle/>
          <a:p>
            <a:pPr algn="ctr">
              <a:defRPr/>
            </a:pPr>
            <a:r>
              <a:rPr lang="uk-UA" b="1" smtClean="0">
                <a:solidFill>
                  <a:srgbClr val="99CC00"/>
                </a:solidFill>
              </a:rPr>
              <a:t>Приклад</a:t>
            </a:r>
          </a:p>
        </p:txBody>
      </p:sp>
      <p:pic>
        <p:nvPicPr>
          <p:cNvPr id="43010" name="Picture 3"/>
          <p:cNvPicPr>
            <a:picLocks noChangeAspect="1" noChangeArrowheads="1"/>
          </p:cNvPicPr>
          <p:nvPr/>
        </p:nvPicPr>
        <p:blipFill>
          <a:blip r:embed="rId2"/>
          <a:srcRect/>
          <a:stretch>
            <a:fillRect/>
          </a:stretch>
        </p:blipFill>
        <p:spPr bwMode="auto">
          <a:xfrm>
            <a:off x="827088" y="1196975"/>
            <a:ext cx="7543800"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bwMode="auto">
          <a:xfrm>
            <a:off x="822325" y="287338"/>
            <a:ext cx="7543800" cy="765175"/>
          </a:xfrm>
        </p:spPr>
        <p:txBody>
          <a:bodyPr wrap="square" numCol="1" anchorCtr="0" compatLnSpc="1">
            <a:prstTxWarp prst="textNoShape">
              <a:avLst/>
            </a:prstTxWarp>
          </a:bodyPr>
          <a:lstStyle/>
          <a:p>
            <a:pPr algn="ctr"/>
            <a:r>
              <a:rPr lang="uk-UA" smtClean="0">
                <a:solidFill>
                  <a:schemeClr val="folHlink"/>
                </a:solidFill>
                <a:latin typeface="Arial" charset="0"/>
              </a:rPr>
              <a:t>Краще не робити так</a:t>
            </a:r>
          </a:p>
        </p:txBody>
      </p:sp>
      <p:pic>
        <p:nvPicPr>
          <p:cNvPr id="44034" name="Picture 3"/>
          <p:cNvPicPr>
            <a:picLocks noChangeAspect="1" noChangeArrowheads="1"/>
          </p:cNvPicPr>
          <p:nvPr>
            <p:ph type="body" idx="4294967295"/>
          </p:nvPr>
        </p:nvPicPr>
        <p:blipFill>
          <a:blip r:embed="rId2"/>
          <a:srcRect/>
          <a:stretch>
            <a:fillRect/>
          </a:stretch>
        </p:blipFill>
        <p:spPr>
          <a:xfrm>
            <a:off x="827088" y="1052513"/>
            <a:ext cx="7543800" cy="48164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bwMode="auto"/>
        <p:txBody>
          <a:bodyPr wrap="square" numCol="1" anchorCtr="0" compatLnSpc="1">
            <a:prstTxWarp prst="textNoShape">
              <a:avLst/>
            </a:prstTxWarp>
          </a:bodyPr>
          <a:lstStyle/>
          <a:p>
            <a:pPr algn="ctr"/>
            <a:r>
              <a:rPr lang="uk-UA" smtClean="0">
                <a:solidFill>
                  <a:schemeClr val="accent1"/>
                </a:solidFill>
                <a:latin typeface="Arial" charset="0"/>
              </a:rPr>
              <a:t>5. Самостійна робота</a:t>
            </a:r>
            <a:br>
              <a:rPr lang="uk-UA" smtClean="0">
                <a:solidFill>
                  <a:schemeClr val="accent1"/>
                </a:solidFill>
                <a:latin typeface="Arial" charset="0"/>
              </a:rPr>
            </a:br>
            <a:r>
              <a:rPr lang="en-US" smtClean="0">
                <a:latin typeface="Arial" charset="0"/>
              </a:rPr>
              <a:t>(</a:t>
            </a:r>
            <a:r>
              <a:rPr lang="uk-UA" smtClean="0">
                <a:latin typeface="Arial" charset="0"/>
              </a:rPr>
              <a:t>4.9.</a:t>
            </a:r>
            <a:r>
              <a:rPr lang="ru-RU" smtClean="0">
                <a:latin typeface="Arial" charset="0"/>
              </a:rPr>
              <a:t>Положення)</a:t>
            </a:r>
            <a:endParaRPr lang="uk-UA" smtClean="0">
              <a:latin typeface="Arial" charset="0"/>
            </a:endParaRPr>
          </a:p>
        </p:txBody>
      </p:sp>
      <p:sp>
        <p:nvSpPr>
          <p:cNvPr id="45058" name="Rectangle 3"/>
          <p:cNvSpPr>
            <a:spLocks noGrp="1"/>
          </p:cNvSpPr>
          <p:nvPr>
            <p:ph type="body" idx="4294967295"/>
          </p:nvPr>
        </p:nvSpPr>
        <p:spPr/>
        <p:txBody>
          <a:bodyPr/>
          <a:lstStyle/>
          <a:p>
            <a:r>
              <a:rPr lang="ru-RU" smtClean="0">
                <a:latin typeface="Arial" charset="0"/>
              </a:rPr>
              <a:t>4.9.2. </a:t>
            </a:r>
            <a:r>
              <a:rPr lang="ru-RU" u="sng" smtClean="0">
                <a:latin typeface="Arial" charset="0"/>
              </a:rPr>
              <a:t>Самостійна робота включає:</a:t>
            </a:r>
            <a:r>
              <a:rPr lang="ru-RU" smtClean="0">
                <a:latin typeface="Arial" charset="0"/>
              </a:rPr>
              <a:t> опрацювання навчального матеріалу, виконання індивідуальних завдань, науково-дослідну роботу.</a:t>
            </a:r>
          </a:p>
          <a:p>
            <a:r>
              <a:rPr lang="ru-RU" smtClean="0">
                <a:latin typeface="Arial" charset="0"/>
              </a:rPr>
              <a:t>4.9.4. Зміст самостійної роботи визначається робочою програмою навчальної дисципліни, методичними матеріалами, завданнями та вказівками науково-педагогічного працівника.</a:t>
            </a:r>
          </a:p>
          <a:p>
            <a:endParaRPr lang="ru-RU" smtClean="0">
              <a:latin typeface="Arial" charset="0"/>
            </a:endParaRPr>
          </a:p>
          <a:p>
            <a:r>
              <a:rPr lang="ru-RU" smtClean="0">
                <a:latin typeface="Arial" charset="0"/>
              </a:rPr>
              <a:t>4.9.5. Самостійна робота осіб, які навчаються, забезпечується системою навчально-методичного забезпечення, передбаченою робочою програмою навчальної дисципліни.</a:t>
            </a:r>
          </a:p>
          <a:p>
            <a:endParaRPr lang="uk-UA"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uk-UA" smtClean="0">
                <a:latin typeface="Arial" charset="0"/>
              </a:rPr>
              <a:t>4.9.Самостійна робота</a:t>
            </a:r>
            <a:br>
              <a:rPr lang="uk-UA" smtClean="0">
                <a:latin typeface="Arial" charset="0"/>
              </a:rPr>
            </a:br>
            <a:r>
              <a:rPr lang="en-US" smtClean="0">
                <a:latin typeface="Arial" charset="0"/>
              </a:rPr>
              <a:t>(</a:t>
            </a:r>
            <a:r>
              <a:rPr lang="ru-RU" smtClean="0">
                <a:latin typeface="Arial" charset="0"/>
              </a:rPr>
              <a:t>Положення)</a:t>
            </a:r>
            <a:endParaRPr lang="uk-UA" smtClean="0">
              <a:latin typeface="Arial" charset="0"/>
            </a:endParaRPr>
          </a:p>
        </p:txBody>
      </p:sp>
      <p:sp>
        <p:nvSpPr>
          <p:cNvPr id="46082" name="Rectangle 3"/>
          <p:cNvSpPr>
            <a:spLocks noGrp="1"/>
          </p:cNvSpPr>
          <p:nvPr>
            <p:ph type="body" idx="4294967295"/>
          </p:nvPr>
        </p:nvSpPr>
        <p:spPr>
          <a:xfrm>
            <a:off x="395288" y="1846263"/>
            <a:ext cx="8424862" cy="4319587"/>
          </a:xfrm>
        </p:spPr>
        <p:txBody>
          <a:bodyPr/>
          <a:lstStyle/>
          <a:p>
            <a:r>
              <a:rPr lang="uk-UA" smtClean="0">
                <a:solidFill>
                  <a:schemeClr val="tx1"/>
                </a:solidFill>
                <a:latin typeface="Arial" charset="0"/>
              </a:rPr>
              <a:t>     4.9.9. Контроль засвоєння навчального матеріалу дисципліни, віднесеного на самостійну роботу, є обов’язковим.</a:t>
            </a:r>
          </a:p>
          <a:p>
            <a:r>
              <a:rPr lang="uk-UA" smtClean="0">
                <a:solidFill>
                  <a:schemeClr val="tx1"/>
                </a:solidFill>
                <a:latin typeface="Arial" charset="0"/>
              </a:rPr>
              <a:t>Форми контролю визначаються робочою програмою навчальної дисципліни і можуть включати виконання контрольних робіт, включених до навчального плану,курсових робіт, індивідуальних завдань, тестів, розрахунково-графічних робіт, рефератів,винесення самостійно засвоєного матеріалу на підсумковий семестровий контроль (разом з матеріалом, що вивчався при проведенні аудиторних навчальних занять) тощо.</a:t>
            </a:r>
          </a:p>
          <a:p>
            <a:endParaRPr lang="uk-UA" smtClean="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p:cNvPicPr>
            <a:picLocks noChangeAspect="1" noChangeArrowheads="1"/>
          </p:cNvPicPr>
          <p:nvPr>
            <p:ph type="body" idx="4294967295"/>
          </p:nvPr>
        </p:nvPicPr>
        <p:blipFill>
          <a:blip r:embed="rId2"/>
          <a:srcRect/>
          <a:stretch>
            <a:fillRect/>
          </a:stretch>
        </p:blipFill>
        <p:spPr>
          <a:xfrm>
            <a:off x="827088" y="333375"/>
            <a:ext cx="7543800" cy="590391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ru-RU" smtClean="0">
                <a:solidFill>
                  <a:srgbClr val="6600FF"/>
                </a:solidFill>
                <a:latin typeface="Arial" charset="0"/>
              </a:rPr>
              <a:t>Як може вилядати</a:t>
            </a:r>
            <a:r>
              <a:rPr lang="ru-RU" smtClean="0">
                <a:latin typeface="Arial" charset="0"/>
              </a:rPr>
              <a:t/>
            </a:r>
            <a:br>
              <a:rPr lang="ru-RU" smtClean="0">
                <a:latin typeface="Arial" charset="0"/>
              </a:rPr>
            </a:br>
            <a:r>
              <a:rPr lang="ru-RU" sz="2400" smtClean="0">
                <a:latin typeface="Arial" charset="0"/>
              </a:rPr>
              <a:t>Короткий варіант</a:t>
            </a:r>
            <a:endParaRPr lang="uk-UA" sz="2400" smtClean="0">
              <a:latin typeface="Arial" charset="0"/>
            </a:endParaRPr>
          </a:p>
        </p:txBody>
      </p:sp>
      <p:pic>
        <p:nvPicPr>
          <p:cNvPr id="48130" name="Picture 3"/>
          <p:cNvPicPr>
            <a:picLocks noChangeAspect="1" noChangeArrowheads="1"/>
          </p:cNvPicPr>
          <p:nvPr>
            <p:ph type="body" idx="4294967295"/>
          </p:nvPr>
        </p:nvPicPr>
        <p:blipFill>
          <a:blip r:embed="rId2"/>
          <a:srcRect/>
          <a:stretch>
            <a:fillRect/>
          </a:stretch>
        </p:blipFill>
        <p:spPr>
          <a:xfrm>
            <a:off x="468313" y="1412875"/>
            <a:ext cx="8280400" cy="47529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p:cNvSpPr>
          <p:nvPr>
            <p:ph type="title" idx="4294967295"/>
          </p:nvPr>
        </p:nvSpPr>
        <p:spPr bwMode="auto"/>
        <p:txBody>
          <a:bodyPr wrap="square" numCol="1" anchorCtr="0" compatLnSpc="1">
            <a:prstTxWarp prst="textNoShape">
              <a:avLst/>
            </a:prstTxWarp>
          </a:bodyPr>
          <a:lstStyle/>
          <a:p>
            <a:pPr algn="ctr"/>
            <a:r>
              <a:rPr lang="uk-UA" b="1" smtClean="0">
                <a:solidFill>
                  <a:schemeClr val="tx1"/>
                </a:solidFill>
              </a:rPr>
              <a:t>Хто несе відповідальність</a:t>
            </a:r>
          </a:p>
        </p:txBody>
      </p:sp>
      <p:graphicFrame>
        <p:nvGraphicFramePr>
          <p:cNvPr id="30728" name="Diagram 8"/>
          <p:cNvGraphicFramePr>
            <a:graphicFrameLocks/>
          </p:cNvGraphicFramePr>
          <p:nvPr>
            <p:ph type="dgm" idx="4294967295"/>
          </p:nvPr>
        </p:nvGraphicFramePr>
        <p:xfrm>
          <a:off x="827088" y="1196975"/>
          <a:ext cx="7488237" cy="5111750"/>
        </p:xfrm>
        <a:graphic>
          <a:graphicData uri="http://schemas.openxmlformats.org/drawingml/2006/compatibility">
            <com:legacyDrawing xmlns:com="http://schemas.openxmlformats.org/drawingml/2006/compatibility" spid="_x0000_s30728"/>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bwMode="auto">
          <a:xfrm>
            <a:off x="822325" y="287338"/>
            <a:ext cx="7543800" cy="693737"/>
          </a:xfrm>
        </p:spPr>
        <p:txBody>
          <a:bodyPr wrap="square" numCol="1" anchorCtr="0" compatLnSpc="1">
            <a:prstTxWarp prst="textNoShape">
              <a:avLst/>
            </a:prstTxWarp>
          </a:bodyPr>
          <a:lstStyle/>
          <a:p>
            <a:pPr algn="ctr">
              <a:defRPr/>
            </a:pPr>
            <a:r>
              <a:rPr lang="uk-UA" sz="4400" smtClean="0">
                <a:latin typeface="Arial" charset="0"/>
              </a:rPr>
              <a:t>Розлогий варіант</a:t>
            </a:r>
          </a:p>
        </p:txBody>
      </p:sp>
      <p:pic>
        <p:nvPicPr>
          <p:cNvPr id="49154" name="Picture 3"/>
          <p:cNvPicPr>
            <a:picLocks noChangeAspect="1" noChangeArrowheads="1"/>
          </p:cNvPicPr>
          <p:nvPr>
            <p:ph type="body" idx="4294967295"/>
          </p:nvPr>
        </p:nvPicPr>
        <p:blipFill>
          <a:blip r:embed="rId2"/>
          <a:srcRect/>
          <a:stretch>
            <a:fillRect/>
          </a:stretch>
        </p:blipFill>
        <p:spPr>
          <a:xfrm>
            <a:off x="250825" y="1196975"/>
            <a:ext cx="8713788" cy="50387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spect="1" noChangeArrowheads="1"/>
          </p:cNvSpPr>
          <p:nvPr>
            <p:ph type="title" idx="4294967295"/>
          </p:nvPr>
        </p:nvSpPr>
        <p:spPr bwMode="auto">
          <a:xfrm>
            <a:off x="822325" y="287338"/>
            <a:ext cx="7543800" cy="981075"/>
          </a:xfrm>
        </p:spPr>
        <p:txBody>
          <a:bodyPr wrap="square" numCol="1" anchorCtr="0" compatLnSpc="1">
            <a:prstTxWarp prst="textNoShape">
              <a:avLst/>
            </a:prstTxWarp>
          </a:bodyPr>
          <a:lstStyle/>
          <a:p>
            <a:pPr algn="ctr"/>
            <a:r>
              <a:rPr lang="uk-UA" sz="4400" smtClean="0">
                <a:solidFill>
                  <a:schemeClr val="accent1"/>
                </a:solidFill>
                <a:latin typeface="Arial" charset="0"/>
              </a:rPr>
              <a:t>6.Індивідуальне завдання</a:t>
            </a:r>
            <a:br>
              <a:rPr lang="uk-UA" sz="4400" smtClean="0">
                <a:solidFill>
                  <a:schemeClr val="accent1"/>
                </a:solidFill>
                <a:latin typeface="Arial" charset="0"/>
              </a:rPr>
            </a:br>
            <a:r>
              <a:rPr lang="uk-UA" sz="4400" smtClean="0">
                <a:solidFill>
                  <a:schemeClr val="accent1"/>
                </a:solidFill>
                <a:latin typeface="Arial" charset="0"/>
              </a:rPr>
              <a:t>(Положення)</a:t>
            </a:r>
          </a:p>
        </p:txBody>
      </p:sp>
      <p:pic>
        <p:nvPicPr>
          <p:cNvPr id="50178" name="Picture 4"/>
          <p:cNvPicPr>
            <a:picLocks noChangeAspect="1" noChangeArrowheads="1"/>
          </p:cNvPicPr>
          <p:nvPr>
            <p:ph type="body" idx="4294967295"/>
          </p:nvPr>
        </p:nvPicPr>
        <p:blipFill>
          <a:blip r:embed="rId2"/>
          <a:srcRect/>
          <a:stretch>
            <a:fillRect/>
          </a:stretch>
        </p:blipFill>
        <p:spPr>
          <a:xfrm>
            <a:off x="827088" y="1412875"/>
            <a:ext cx="7543800" cy="1511300"/>
          </a:xfrm>
        </p:spPr>
      </p:pic>
      <p:pic>
        <p:nvPicPr>
          <p:cNvPr id="50179" name="Picture 5"/>
          <p:cNvPicPr>
            <a:picLocks noChangeAspect="1" noChangeArrowheads="1"/>
          </p:cNvPicPr>
          <p:nvPr/>
        </p:nvPicPr>
        <p:blipFill>
          <a:blip r:embed="rId3"/>
          <a:srcRect/>
          <a:stretch>
            <a:fillRect/>
          </a:stretch>
        </p:blipFill>
        <p:spPr bwMode="auto">
          <a:xfrm>
            <a:off x="900113" y="2997200"/>
            <a:ext cx="7686675"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p:cNvSpPr>
          <p:nvPr>
            <p:ph type="title" idx="4294967295"/>
          </p:nvPr>
        </p:nvSpPr>
        <p:spPr bwMode="auto"/>
        <p:txBody>
          <a:bodyPr wrap="square" numCol="1" anchorCtr="0" compatLnSpc="1">
            <a:prstTxWarp prst="textNoShape">
              <a:avLst/>
            </a:prstTxWarp>
          </a:bodyPr>
          <a:lstStyle/>
          <a:p>
            <a:pPr algn="ctr">
              <a:defRPr/>
            </a:pPr>
            <a:r>
              <a:rPr lang="uk-UA" smtClean="0">
                <a:latin typeface="Arial" charset="0"/>
              </a:rPr>
              <a:t>6. Індивідуальне завдання</a:t>
            </a:r>
          </a:p>
        </p:txBody>
      </p:sp>
      <p:sp>
        <p:nvSpPr>
          <p:cNvPr id="51202" name="Rectangle 5"/>
          <p:cNvSpPr>
            <a:spLocks noGrp="1"/>
          </p:cNvSpPr>
          <p:nvPr>
            <p:ph type="body" sz="half" idx="4294967295"/>
          </p:nvPr>
        </p:nvSpPr>
        <p:spPr>
          <a:xfrm>
            <a:off x="827088" y="1844675"/>
            <a:ext cx="3695700" cy="4022725"/>
          </a:xfrm>
        </p:spPr>
        <p:txBody>
          <a:bodyPr/>
          <a:lstStyle/>
          <a:p>
            <a:pPr algn="ctr">
              <a:lnSpc>
                <a:spcPct val="80000"/>
              </a:lnSpc>
            </a:pPr>
            <a:r>
              <a:rPr lang="uk-UA" sz="2400" smtClean="0">
                <a:solidFill>
                  <a:schemeClr val="tx1"/>
                </a:solidFill>
              </a:rPr>
              <a:t>Не передбачено</a:t>
            </a:r>
          </a:p>
          <a:p>
            <a:pPr algn="ctr">
              <a:lnSpc>
                <a:spcPct val="80000"/>
              </a:lnSpc>
            </a:pPr>
            <a:r>
              <a:rPr lang="uk-UA" sz="2400" smtClean="0">
                <a:solidFill>
                  <a:schemeClr val="tx1"/>
                </a:solidFill>
              </a:rPr>
              <a:t>(якщо немає в НП)</a:t>
            </a:r>
          </a:p>
          <a:p>
            <a:pPr algn="ctr">
              <a:lnSpc>
                <a:spcPct val="80000"/>
              </a:lnSpc>
            </a:pPr>
            <a:endParaRPr lang="uk-UA" sz="2400" smtClean="0">
              <a:solidFill>
                <a:schemeClr val="tx1"/>
              </a:solidFill>
            </a:endParaRPr>
          </a:p>
          <a:p>
            <a:pPr algn="ctr">
              <a:lnSpc>
                <a:spcPct val="80000"/>
              </a:lnSpc>
            </a:pPr>
            <a:endParaRPr lang="uk-UA" sz="2400" smtClean="0">
              <a:solidFill>
                <a:srgbClr val="6600FF"/>
              </a:solidFill>
            </a:endParaRPr>
          </a:p>
          <a:p>
            <a:pPr algn="ctr">
              <a:lnSpc>
                <a:spcPct val="80000"/>
              </a:lnSpc>
            </a:pPr>
            <a:endParaRPr lang="uk-UA" sz="2400" smtClean="0">
              <a:solidFill>
                <a:srgbClr val="6600FF"/>
              </a:solidFill>
            </a:endParaRPr>
          </a:p>
          <a:p>
            <a:pPr algn="ctr">
              <a:lnSpc>
                <a:spcPct val="80000"/>
              </a:lnSpc>
            </a:pPr>
            <a:endParaRPr lang="uk-UA" sz="2400" smtClean="0">
              <a:solidFill>
                <a:srgbClr val="6600FF"/>
              </a:solidFill>
            </a:endParaRPr>
          </a:p>
          <a:p>
            <a:pPr algn="ctr">
              <a:lnSpc>
                <a:spcPct val="80000"/>
              </a:lnSpc>
            </a:pPr>
            <a:r>
              <a:rPr lang="uk-UA" sz="2400" smtClean="0">
                <a:solidFill>
                  <a:srgbClr val="FF0000"/>
                </a:solidFill>
              </a:rPr>
              <a:t>Увага!</a:t>
            </a:r>
            <a:r>
              <a:rPr lang="uk-UA" sz="2400" smtClean="0">
                <a:solidFill>
                  <a:srgbClr val="6600FF"/>
                </a:solidFill>
              </a:rPr>
              <a:t> </a:t>
            </a:r>
            <a:r>
              <a:rPr lang="uk-UA" sz="2400" smtClean="0">
                <a:solidFill>
                  <a:schemeClr val="accent2"/>
                </a:solidFill>
              </a:rPr>
              <a:t>Додавати те, що не передбачено НП, дуже обережно!</a:t>
            </a:r>
          </a:p>
        </p:txBody>
      </p:sp>
      <p:sp>
        <p:nvSpPr>
          <p:cNvPr id="51203" name="AutoShape 6"/>
          <p:cNvSpPr>
            <a:spLocks noGrp="1" noChangeAspect="1" noChangeArrowheads="1"/>
          </p:cNvSpPr>
          <p:nvPr>
            <p:ph type="body" sz="half" idx="4294967295"/>
          </p:nvPr>
        </p:nvSpPr>
        <p:spPr>
          <a:xfrm>
            <a:off x="4643438" y="1844675"/>
            <a:ext cx="3695700" cy="4022725"/>
          </a:xfrm>
        </p:spPr>
        <p:txBody>
          <a:bodyPr/>
          <a:lstStyle/>
          <a:p>
            <a:pPr>
              <a:lnSpc>
                <a:spcPct val="80000"/>
              </a:lnSpc>
            </a:pPr>
            <a:r>
              <a:rPr lang="uk-UA" smtClean="0">
                <a:solidFill>
                  <a:srgbClr val="A50021"/>
                </a:solidFill>
              </a:rPr>
              <a:t>Наприклад!</a:t>
            </a:r>
            <a:r>
              <a:rPr lang="uk-UA" smtClean="0">
                <a:solidFill>
                  <a:schemeClr val="tx1"/>
                </a:solidFill>
              </a:rPr>
              <a:t> Контрольна робота, що запланована відповідно до навчального плану, включає індивідуальні завдання, які передбачають самостійне розв’язання студентом певних конфліктних ситуацій (не менше 2-х) на основі засвоєного теоретичного матеріалу. </a:t>
            </a:r>
          </a:p>
          <a:p>
            <a:pPr>
              <a:lnSpc>
                <a:spcPct val="80000"/>
              </a:lnSpc>
            </a:pPr>
            <a:r>
              <a:rPr lang="uk-UA" smtClean="0">
                <a:solidFill>
                  <a:srgbClr val="A50021"/>
                </a:solidFill>
              </a:rPr>
              <a:t>+ детальний опис змісту та вимог</a:t>
            </a:r>
          </a:p>
          <a:p>
            <a:pPr>
              <a:lnSpc>
                <a:spcPct val="80000"/>
              </a:lnSpc>
            </a:pPr>
            <a:endParaRPr lang="uk-UA" smtClean="0">
              <a:solidFill>
                <a:srgbClr val="A50021"/>
              </a:solidFill>
            </a:endParaRPr>
          </a:p>
          <a:p>
            <a:pPr>
              <a:lnSpc>
                <a:spcPct val="80000"/>
              </a:lnSpc>
            </a:pPr>
            <a:endParaRPr lang="uk-UA" smtClean="0">
              <a:solidFill>
                <a:srgbClr val="A50021"/>
              </a:solidFill>
            </a:endParaRPr>
          </a:p>
          <a:p>
            <a:pPr algn="r">
              <a:lnSpc>
                <a:spcPct val="80000"/>
              </a:lnSpc>
              <a:buFont typeface="Calibri" pitchFamily="34" charset="0"/>
              <a:buNone/>
            </a:pPr>
            <a:r>
              <a:rPr lang="uk-UA" i="1" smtClean="0">
                <a:solidFill>
                  <a:schemeClr val="accent1"/>
                </a:solidFill>
              </a:rPr>
              <a:t>+ Автономія викладача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bwMode="auto">
          <a:xfrm>
            <a:off x="822325" y="287338"/>
            <a:ext cx="7543800" cy="1917700"/>
          </a:xfrm>
        </p:spPr>
        <p:txBody>
          <a:bodyPr wrap="square" numCol="1" anchorCtr="0" compatLnSpc="1">
            <a:prstTxWarp prst="textNoShape">
              <a:avLst/>
            </a:prstTxWarp>
          </a:bodyPr>
          <a:lstStyle/>
          <a:p>
            <a:pPr algn="ctr"/>
            <a:r>
              <a:rPr lang="ru-RU" sz="4400" b="1" smtClean="0">
                <a:solidFill>
                  <a:schemeClr val="accent1"/>
                </a:solidFill>
              </a:rPr>
              <a:t>7. Методи навчання</a:t>
            </a:r>
            <a:r>
              <a:rPr lang="ru-RU" sz="4400" b="1" smtClean="0"/>
              <a:t/>
            </a:r>
            <a:br>
              <a:rPr lang="ru-RU" sz="4400" b="1" smtClean="0"/>
            </a:br>
            <a:r>
              <a:rPr lang="ru-RU" sz="2400" b="1" smtClean="0"/>
              <a:t>(</a:t>
            </a:r>
            <a:r>
              <a:rPr lang="uk-UA" sz="2400" i="1" smtClean="0">
                <a:solidFill>
                  <a:schemeClr val="accent1"/>
                </a:solidFill>
              </a:rPr>
              <a:t>+ автономія викладача</a:t>
            </a:r>
            <a:r>
              <a:rPr lang="ru-RU" sz="2400" b="1" smtClean="0"/>
              <a:t>)</a:t>
            </a:r>
            <a:br>
              <a:rPr lang="ru-RU" sz="2400" b="1" smtClean="0"/>
            </a:br>
            <a:r>
              <a:rPr lang="uk-UA" sz="2800" smtClean="0"/>
              <a:t>Під час вивчення дисципліни «____________________________________» застосовуються наступні методи навчання </a:t>
            </a:r>
            <a:r>
              <a:rPr lang="uk-UA" sz="1400" smtClean="0">
                <a:solidFill>
                  <a:schemeClr val="accent2"/>
                </a:solidFill>
              </a:rPr>
              <a:t>(або…або…або…):</a:t>
            </a:r>
          </a:p>
        </p:txBody>
      </p:sp>
      <p:sp>
        <p:nvSpPr>
          <p:cNvPr id="52226" name="Rectangle 3"/>
          <p:cNvSpPr>
            <a:spLocks noGrp="1"/>
          </p:cNvSpPr>
          <p:nvPr>
            <p:ph type="body" sz="half" idx="4294967295"/>
          </p:nvPr>
        </p:nvSpPr>
        <p:spPr>
          <a:xfrm>
            <a:off x="539750" y="2276475"/>
            <a:ext cx="3887788" cy="3889375"/>
          </a:xfrm>
        </p:spPr>
        <p:txBody>
          <a:bodyPr/>
          <a:lstStyle/>
          <a:p>
            <a:pPr marL="342900" indent="-342900">
              <a:buFont typeface="Calibri" pitchFamily="34" charset="0"/>
              <a:buAutoNum type="arabicPeriod"/>
            </a:pPr>
            <a:r>
              <a:rPr lang="ru-RU" sz="1800" smtClean="0">
                <a:solidFill>
                  <a:schemeClr val="tx1"/>
                </a:solidFill>
              </a:rPr>
              <a:t>Організації та здійснення навчально-пізнавальної діяльності.</a:t>
            </a:r>
          </a:p>
          <a:p>
            <a:pPr marL="342900" indent="-342900">
              <a:buFont typeface="Calibri" pitchFamily="34" charset="0"/>
              <a:buAutoNum type="arabicPeriod"/>
            </a:pPr>
            <a:r>
              <a:rPr lang="uk-UA" sz="1800" smtClean="0">
                <a:solidFill>
                  <a:schemeClr val="tx1"/>
                </a:solidFill>
              </a:rPr>
              <a:t>С</a:t>
            </a:r>
            <a:r>
              <a:rPr lang="ru-RU" sz="1800" smtClean="0">
                <a:solidFill>
                  <a:schemeClr val="tx1"/>
                </a:solidFill>
              </a:rPr>
              <a:t>тимулювання й мотивації навчально-пізнавальної діяльності</a:t>
            </a:r>
            <a:r>
              <a:rPr lang="uk-UA" sz="1800" smtClean="0">
                <a:solidFill>
                  <a:schemeClr val="tx1"/>
                </a:solidFill>
              </a:rPr>
              <a:t>. </a:t>
            </a:r>
            <a:endParaRPr lang="ru-RU" sz="1800" smtClean="0">
              <a:solidFill>
                <a:schemeClr val="tx1"/>
              </a:solidFill>
            </a:endParaRPr>
          </a:p>
          <a:p>
            <a:pPr marL="342900" indent="-342900">
              <a:buFont typeface="Calibri" pitchFamily="34" charset="0"/>
              <a:buAutoNum type="arabicPeriod"/>
            </a:pPr>
            <a:r>
              <a:rPr lang="uk-UA" sz="1800" smtClean="0">
                <a:solidFill>
                  <a:schemeClr val="tx1"/>
                </a:solidFill>
              </a:rPr>
              <a:t>Контролю (самоконтролю, взаємоконтролю), корекції (самокорекції, взаємокорекції) за ефективністю навчально-пізнавальної діяльності: творчі, проблемно-пошукові.</a:t>
            </a:r>
            <a:endParaRPr lang="ru-RU" sz="1800" smtClean="0">
              <a:solidFill>
                <a:schemeClr val="tx1"/>
              </a:solidFill>
            </a:endParaRPr>
          </a:p>
          <a:p>
            <a:pPr marL="342900" indent="-342900">
              <a:buFont typeface="Calibri" pitchFamily="34" charset="0"/>
              <a:buAutoNum type="arabicPeriod"/>
            </a:pPr>
            <a:r>
              <a:rPr lang="ru-RU" sz="1800" smtClean="0">
                <a:solidFill>
                  <a:schemeClr val="tx1"/>
                </a:solidFill>
              </a:rPr>
              <a:t>Бінарні, інтегровані (універсальні)</a:t>
            </a:r>
            <a:r>
              <a:rPr lang="uk-UA" sz="1800" smtClean="0">
                <a:solidFill>
                  <a:schemeClr val="tx1"/>
                </a:solidFill>
              </a:rPr>
              <a:t>.</a:t>
            </a:r>
            <a:endParaRPr lang="ru-RU" sz="1800" smtClean="0">
              <a:solidFill>
                <a:schemeClr val="tx1"/>
              </a:solidFill>
            </a:endParaRPr>
          </a:p>
          <a:p>
            <a:pPr marL="342900" indent="-342900"/>
            <a:endParaRPr lang="ru-RU" sz="1800" smtClean="0">
              <a:solidFill>
                <a:schemeClr val="tx1"/>
              </a:solidFill>
            </a:endParaRPr>
          </a:p>
        </p:txBody>
      </p:sp>
      <p:sp>
        <p:nvSpPr>
          <p:cNvPr id="52227" name="Rectangle 4"/>
          <p:cNvSpPr>
            <a:spLocks noGrp="1"/>
          </p:cNvSpPr>
          <p:nvPr>
            <p:ph type="body" sz="half" idx="4294967295"/>
          </p:nvPr>
        </p:nvSpPr>
        <p:spPr>
          <a:xfrm>
            <a:off x="4670425" y="2205038"/>
            <a:ext cx="4078288" cy="3663950"/>
          </a:xfrm>
        </p:spPr>
        <p:txBody>
          <a:bodyPr/>
          <a:lstStyle/>
          <a:p>
            <a:r>
              <a:rPr lang="ru-RU" smtClean="0">
                <a:solidFill>
                  <a:schemeClr val="tx1"/>
                </a:solidFill>
              </a:rPr>
              <a:t>У процесі навчання використовуються словесні методи: лекція, лекція-дискусія; наочні: наприклад, ділова гра; практичні: науково-дослідні завдання. Крім того, важливу роль відіграють творчі, проблемно-пошукові методи, пов’язані із постановкою наукової гіпотези, розгляд якої має знайти відображення в навчальній діяльності студентів.</a:t>
            </a:r>
            <a:endParaRPr lang="uk-UA" smtClean="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bwMode="auto"/>
        <p:txBody>
          <a:bodyPr wrap="square" numCol="1" anchorCtr="0" compatLnSpc="1">
            <a:prstTxWarp prst="textNoShape">
              <a:avLst/>
            </a:prstTxWarp>
          </a:bodyPr>
          <a:lstStyle/>
          <a:p>
            <a:pPr algn="ctr"/>
            <a:r>
              <a:rPr lang="uk-UA" sz="4400" b="1" smtClean="0">
                <a:solidFill>
                  <a:schemeClr val="accent1"/>
                </a:solidFill>
              </a:rPr>
              <a:t>8. Методи контролю</a:t>
            </a:r>
            <a:r>
              <a:rPr lang="uk-UA" sz="4400" b="1" smtClean="0"/>
              <a:t> /Критерії оцінювання </a:t>
            </a:r>
            <a:r>
              <a:rPr lang="ru-RU" sz="2400" b="1" smtClean="0"/>
              <a:t>(</a:t>
            </a:r>
            <a:r>
              <a:rPr lang="uk-UA" sz="2400" i="1" smtClean="0">
                <a:solidFill>
                  <a:schemeClr val="accent1"/>
                </a:solidFill>
              </a:rPr>
              <a:t>+ автономія викладача</a:t>
            </a:r>
            <a:r>
              <a:rPr lang="ru-RU" sz="2400" b="1" smtClean="0"/>
              <a:t>)</a:t>
            </a:r>
            <a:endParaRPr lang="uk-UA" sz="2400" b="1" smtClean="0"/>
          </a:p>
        </p:txBody>
      </p:sp>
      <p:pic>
        <p:nvPicPr>
          <p:cNvPr id="53250" name="Picture 3"/>
          <p:cNvPicPr>
            <a:picLocks noChangeAspect="1" noChangeArrowheads="1"/>
          </p:cNvPicPr>
          <p:nvPr>
            <p:ph type="body" idx="4294967295"/>
          </p:nvPr>
        </p:nvPicPr>
        <p:blipFill>
          <a:blip r:embed="rId2"/>
          <a:srcRect/>
          <a:stretch>
            <a:fillRect/>
          </a:stretch>
        </p:blipFill>
        <p:spPr>
          <a:xfrm>
            <a:off x="827088" y="1844675"/>
            <a:ext cx="7543800" cy="402272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bwMode="auto">
          <a:xfrm>
            <a:off x="822325" y="287338"/>
            <a:ext cx="7543800" cy="693737"/>
          </a:xfrm>
        </p:spPr>
        <p:txBody>
          <a:bodyPr wrap="square" numCol="1" anchorCtr="0" compatLnSpc="1">
            <a:prstTxWarp prst="textNoShape">
              <a:avLst/>
            </a:prstTxWarp>
          </a:bodyPr>
          <a:lstStyle/>
          <a:p>
            <a:pPr algn="ctr">
              <a:defRPr/>
            </a:pPr>
            <a:r>
              <a:rPr lang="uk-UA" sz="4400" smtClean="0"/>
              <a:t>Приклад</a:t>
            </a:r>
          </a:p>
        </p:txBody>
      </p:sp>
      <p:pic>
        <p:nvPicPr>
          <p:cNvPr id="54274" name="Picture 4"/>
          <p:cNvPicPr>
            <a:picLocks noChangeAspect="1" noChangeArrowheads="1"/>
          </p:cNvPicPr>
          <p:nvPr>
            <p:ph type="body" idx="4294967295"/>
          </p:nvPr>
        </p:nvPicPr>
        <p:blipFill>
          <a:blip r:embed="rId2"/>
          <a:srcRect/>
          <a:stretch>
            <a:fillRect/>
          </a:stretch>
        </p:blipFill>
        <p:spPr>
          <a:xfrm>
            <a:off x="323850" y="908050"/>
            <a:ext cx="8496300" cy="54006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bwMode="auto">
          <a:xfrm>
            <a:off x="822325" y="287338"/>
            <a:ext cx="7543800" cy="765175"/>
          </a:xfrm>
        </p:spPr>
        <p:txBody>
          <a:bodyPr wrap="square" numCol="1" anchorCtr="0" compatLnSpc="1">
            <a:prstTxWarp prst="textNoShape">
              <a:avLst/>
            </a:prstTxWarp>
          </a:bodyPr>
          <a:lstStyle/>
          <a:p>
            <a:pPr algn="ctr">
              <a:defRPr/>
            </a:pPr>
            <a:r>
              <a:rPr lang="uk-UA" smtClean="0"/>
              <a:t>Приклад</a:t>
            </a:r>
          </a:p>
        </p:txBody>
      </p:sp>
      <p:pic>
        <p:nvPicPr>
          <p:cNvPr id="55298" name="Picture 3"/>
          <p:cNvPicPr>
            <a:picLocks noChangeAspect="1" noChangeArrowheads="1"/>
          </p:cNvPicPr>
          <p:nvPr>
            <p:ph type="body" idx="4294967295"/>
          </p:nvPr>
        </p:nvPicPr>
        <p:blipFill>
          <a:blip r:embed="rId2"/>
          <a:srcRect/>
          <a:stretch>
            <a:fillRect/>
          </a:stretch>
        </p:blipFill>
        <p:spPr>
          <a:xfrm>
            <a:off x="827088" y="1125538"/>
            <a:ext cx="7543800" cy="518318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bwMode="auto"/>
        <p:txBody>
          <a:bodyPr wrap="square" numCol="1" anchorCtr="0" compatLnSpc="1">
            <a:prstTxWarp prst="textNoShape">
              <a:avLst/>
            </a:prstTxWarp>
          </a:bodyPr>
          <a:lstStyle/>
          <a:p>
            <a:pPr>
              <a:defRPr/>
            </a:pPr>
            <a:endParaRPr lang="uk-UA" smtClean="0"/>
          </a:p>
        </p:txBody>
      </p:sp>
      <p:pic>
        <p:nvPicPr>
          <p:cNvPr id="56322" name="Picture 3"/>
          <p:cNvPicPr>
            <a:picLocks noChangeAspect="1" noChangeArrowheads="1"/>
          </p:cNvPicPr>
          <p:nvPr>
            <p:ph type="body" idx="4294967295"/>
          </p:nvPr>
        </p:nvPicPr>
        <p:blipFill>
          <a:blip r:embed="rId2"/>
          <a:srcRect/>
          <a:stretch>
            <a:fillRect/>
          </a:stretch>
        </p:blipFill>
        <p:spPr>
          <a:xfrm>
            <a:off x="822325" y="333375"/>
            <a:ext cx="7543800" cy="553561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bwMode="auto"/>
        <p:txBody>
          <a:bodyPr wrap="square" numCol="1" anchorCtr="0" compatLnSpc="1">
            <a:prstTxWarp prst="textNoShape">
              <a:avLst/>
            </a:prstTxWarp>
          </a:bodyPr>
          <a:lstStyle/>
          <a:p>
            <a:pPr algn="ctr"/>
            <a:r>
              <a:rPr lang="uk-UA" b="1" i="1" smtClean="0">
                <a:solidFill>
                  <a:schemeClr val="accent1"/>
                </a:solidFill>
              </a:rPr>
              <a:t>Приклад</a:t>
            </a:r>
            <a:br>
              <a:rPr lang="uk-UA" b="1" i="1" smtClean="0">
                <a:solidFill>
                  <a:schemeClr val="accent1"/>
                </a:solidFill>
              </a:rPr>
            </a:br>
            <a:r>
              <a:rPr lang="uk-UA" sz="2400" b="1" i="1" smtClean="0">
                <a:solidFill>
                  <a:schemeClr val="tx1"/>
                </a:solidFill>
              </a:rPr>
              <a:t>Критерії оцінювання поточного контролю:</a:t>
            </a:r>
            <a:endParaRPr lang="uk-UA" sz="2400" smtClean="0">
              <a:solidFill>
                <a:schemeClr val="tx1"/>
              </a:solidFill>
            </a:endParaRPr>
          </a:p>
        </p:txBody>
      </p:sp>
      <p:sp>
        <p:nvSpPr>
          <p:cNvPr id="57346" name="Rectangle 3"/>
          <p:cNvSpPr>
            <a:spLocks noGrp="1"/>
          </p:cNvSpPr>
          <p:nvPr>
            <p:ph type="body" idx="4294967295"/>
          </p:nvPr>
        </p:nvSpPr>
        <p:spPr/>
        <p:txBody>
          <a:bodyPr/>
          <a:lstStyle/>
          <a:p>
            <a:pPr marL="381000" indent="-381000">
              <a:lnSpc>
                <a:spcPct val="70000"/>
              </a:lnSpc>
              <a:buFont typeface="Calibri" pitchFamily="34" charset="0"/>
              <a:buAutoNum type="arabicPeriod"/>
            </a:pPr>
            <a:r>
              <a:rPr lang="uk-UA" sz="1800" smtClean="0">
                <a:solidFill>
                  <a:schemeClr val="tx1"/>
                </a:solidFill>
              </a:rPr>
              <a:t>усні відповіді на семінарських заняттях – до 4 б.</a:t>
            </a:r>
          </a:p>
          <a:p>
            <a:pPr marL="381000" indent="-381000">
              <a:lnSpc>
                <a:spcPct val="70000"/>
              </a:lnSpc>
              <a:buFont typeface="Calibri" pitchFamily="34" charset="0"/>
              <a:buAutoNum type="arabicPeriod"/>
            </a:pPr>
            <a:endParaRPr lang="uk-UA" sz="1800" smtClean="0">
              <a:solidFill>
                <a:schemeClr val="tx1"/>
              </a:solidFill>
            </a:endParaRPr>
          </a:p>
          <a:p>
            <a:pPr marL="381000" indent="-381000">
              <a:lnSpc>
                <a:spcPct val="70000"/>
              </a:lnSpc>
              <a:buFont typeface="Calibri" pitchFamily="34" charset="0"/>
              <a:buAutoNum type="arabicPeriod"/>
            </a:pPr>
            <a:r>
              <a:rPr lang="uk-UA" sz="1800" smtClean="0">
                <a:solidFill>
                  <a:schemeClr val="tx1"/>
                </a:solidFill>
              </a:rPr>
              <a:t>експрес-контроль – до 2 б.</a:t>
            </a:r>
          </a:p>
          <a:p>
            <a:pPr marL="381000" indent="-381000">
              <a:lnSpc>
                <a:spcPct val="70000"/>
              </a:lnSpc>
              <a:buFont typeface="Calibri" pitchFamily="34" charset="0"/>
              <a:buAutoNum type="arabicPeriod"/>
            </a:pPr>
            <a:endParaRPr lang="uk-UA" sz="1800" smtClean="0">
              <a:solidFill>
                <a:schemeClr val="tx1"/>
              </a:solidFill>
            </a:endParaRPr>
          </a:p>
          <a:p>
            <a:pPr marL="381000" indent="-381000">
              <a:lnSpc>
                <a:spcPct val="70000"/>
              </a:lnSpc>
              <a:buFont typeface="Calibri" pitchFamily="34" charset="0"/>
              <a:buAutoNum type="arabicPeriod"/>
            </a:pPr>
            <a:r>
              <a:rPr lang="uk-UA" sz="1800" smtClean="0">
                <a:solidFill>
                  <a:schemeClr val="tx1"/>
                </a:solidFill>
              </a:rPr>
              <a:t>виконання творчих завдань – до 4 б.</a:t>
            </a:r>
          </a:p>
          <a:p>
            <a:pPr marL="381000" indent="-381000">
              <a:lnSpc>
                <a:spcPct val="70000"/>
              </a:lnSpc>
              <a:buFont typeface="Calibri" pitchFamily="34" charset="0"/>
              <a:buAutoNum type="arabicPeriod"/>
            </a:pPr>
            <a:endParaRPr lang="uk-UA" sz="1800" smtClean="0">
              <a:solidFill>
                <a:schemeClr val="tx1"/>
              </a:solidFill>
            </a:endParaRPr>
          </a:p>
          <a:p>
            <a:pPr marL="381000" indent="-381000">
              <a:lnSpc>
                <a:spcPct val="70000"/>
              </a:lnSpc>
              <a:buFont typeface="Calibri" pitchFamily="34" charset="0"/>
              <a:buAutoNum type="arabicPeriod"/>
            </a:pPr>
            <a:endParaRPr lang="uk-UA" sz="1800" smtClean="0">
              <a:solidFill>
                <a:schemeClr val="tx1"/>
              </a:solidFill>
            </a:endParaRPr>
          </a:p>
          <a:p>
            <a:pPr marL="381000" indent="-381000">
              <a:lnSpc>
                <a:spcPct val="70000"/>
              </a:lnSpc>
              <a:buFont typeface="Calibri" pitchFamily="34" charset="0"/>
              <a:buAutoNum type="arabicPeriod"/>
            </a:pPr>
            <a:r>
              <a:rPr lang="uk-UA" sz="1800" smtClean="0">
                <a:solidFill>
                  <a:schemeClr val="tx1"/>
                </a:solidFill>
              </a:rPr>
              <a:t>розв’язування ситуаційних задач – до 4 б.</a:t>
            </a:r>
          </a:p>
          <a:p>
            <a:pPr marL="381000" indent="-381000">
              <a:lnSpc>
                <a:spcPct val="70000"/>
              </a:lnSpc>
              <a:buFont typeface="Calibri" pitchFamily="34" charset="0"/>
              <a:buAutoNum type="arabicPeriod"/>
            </a:pPr>
            <a:endParaRPr lang="uk-UA" sz="1800" smtClean="0">
              <a:solidFill>
                <a:schemeClr val="tx1"/>
              </a:solidFill>
            </a:endParaRPr>
          </a:p>
          <a:p>
            <a:pPr marL="381000" indent="-381000">
              <a:lnSpc>
                <a:spcPct val="70000"/>
              </a:lnSpc>
              <a:buFont typeface="Calibri" pitchFamily="34" charset="0"/>
              <a:buAutoNum type="arabicPeriod"/>
            </a:pPr>
            <a:r>
              <a:rPr lang="uk-UA" sz="1800" smtClean="0">
                <a:solidFill>
                  <a:schemeClr val="tx1"/>
                </a:solidFill>
              </a:rPr>
              <a:t>виконання індивідуальної роботи (реферати, доповіді, інформаційні повідомлення, аналітичні огляди, підготовка мультимедійних презентацій тощо) – до 4 б.</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p:cNvSpPr>
          <p:nvPr>
            <p:ph type="body" idx="4294967295"/>
          </p:nvPr>
        </p:nvSpPr>
        <p:spPr>
          <a:xfrm>
            <a:off x="323850" y="404813"/>
            <a:ext cx="8424863" cy="5464175"/>
          </a:xfrm>
        </p:spPr>
        <p:txBody>
          <a:bodyPr/>
          <a:lstStyle/>
          <a:p>
            <a:pPr>
              <a:lnSpc>
                <a:spcPct val="70000"/>
              </a:lnSpc>
            </a:pPr>
            <a:r>
              <a:rPr lang="uk-UA" sz="1400" u="sng" smtClean="0">
                <a:solidFill>
                  <a:schemeClr val="tx1"/>
                </a:solidFill>
              </a:rPr>
              <a:t>1. Усні відповіді на семінарських заняттях (до 4 балів)</a:t>
            </a:r>
            <a:endParaRPr lang="uk-UA" sz="1400" smtClean="0">
              <a:solidFill>
                <a:schemeClr val="tx1"/>
              </a:solidFill>
            </a:endParaRPr>
          </a:p>
          <a:p>
            <a:pPr>
              <a:lnSpc>
                <a:spcPct val="70000"/>
              </a:lnSpc>
            </a:pPr>
            <a:r>
              <a:rPr lang="uk-UA" sz="1400" smtClean="0">
                <a:solidFill>
                  <a:schemeClr val="tx1"/>
                </a:solidFill>
              </a:rPr>
              <a:t>   1 бал: відповідь містить базову інформацію, проте значно обмежена, без аналізу чи прикладів.</a:t>
            </a:r>
          </a:p>
          <a:p>
            <a:pPr>
              <a:lnSpc>
                <a:spcPct val="70000"/>
              </a:lnSpc>
            </a:pPr>
            <a:r>
              <a:rPr lang="uk-UA" sz="1400" smtClean="0">
                <a:solidFill>
                  <a:schemeClr val="tx1"/>
                </a:solidFill>
              </a:rPr>
              <a:t>   2 бали: відповідь є доволі повною, з окремими деталями, але недостатньо глибокою, відсутні приклади або аналіз.</a:t>
            </a:r>
          </a:p>
          <a:p>
            <a:pPr>
              <a:lnSpc>
                <a:spcPct val="70000"/>
              </a:lnSpc>
            </a:pPr>
            <a:r>
              <a:rPr lang="uk-UA" sz="1400" smtClean="0">
                <a:solidFill>
                  <a:schemeClr val="tx1"/>
                </a:solidFill>
              </a:rPr>
              <a:t>   3 бали: відповідь логічна та структурована, містить основні ідеї та приклади, але не повністю розкриває тему.</a:t>
            </a:r>
          </a:p>
          <a:p>
            <a:pPr>
              <a:lnSpc>
                <a:spcPct val="70000"/>
              </a:lnSpc>
            </a:pPr>
            <a:r>
              <a:rPr lang="uk-UA" sz="1400" smtClean="0">
                <a:solidFill>
                  <a:schemeClr val="tx1"/>
                </a:solidFill>
              </a:rPr>
              <a:t>   4 бали: відповідь вичерпна, містить глибокий аналіз, приклади та зв’язок з іншими темами курсу, демонструє високий рівень підготовки.</a:t>
            </a:r>
          </a:p>
          <a:p>
            <a:pPr>
              <a:lnSpc>
                <a:spcPct val="70000"/>
              </a:lnSpc>
            </a:pPr>
            <a:endParaRPr lang="uk-UA" sz="1400" u="sng" smtClean="0">
              <a:solidFill>
                <a:schemeClr val="tx1"/>
              </a:solidFill>
            </a:endParaRPr>
          </a:p>
          <a:p>
            <a:pPr>
              <a:lnSpc>
                <a:spcPct val="70000"/>
              </a:lnSpc>
            </a:pPr>
            <a:r>
              <a:rPr lang="uk-UA" sz="1400" u="sng" smtClean="0">
                <a:solidFill>
                  <a:schemeClr val="tx1"/>
                </a:solidFill>
              </a:rPr>
              <a:t>2. Експрес-контроль (до 2 балів)</a:t>
            </a:r>
            <a:endParaRPr lang="uk-UA" sz="1400" smtClean="0">
              <a:solidFill>
                <a:schemeClr val="tx1"/>
              </a:solidFill>
            </a:endParaRPr>
          </a:p>
          <a:p>
            <a:pPr>
              <a:lnSpc>
                <a:spcPct val="70000"/>
              </a:lnSpc>
            </a:pPr>
            <a:r>
              <a:rPr lang="uk-UA" sz="1400" smtClean="0">
                <a:solidFill>
                  <a:schemeClr val="tx1"/>
                </a:solidFill>
              </a:rPr>
              <a:t>1 бал: Завдання виконано, але є декілька помилок або недоліків у розумінні теми.</a:t>
            </a:r>
          </a:p>
          <a:p>
            <a:pPr>
              <a:lnSpc>
                <a:spcPct val="70000"/>
              </a:lnSpc>
            </a:pPr>
            <a:r>
              <a:rPr lang="uk-UA" sz="1400" smtClean="0">
                <a:solidFill>
                  <a:schemeClr val="tx1"/>
                </a:solidFill>
              </a:rPr>
              <a:t> 2 бали: Завдання виконано без помилок або з мінімальними, що свідчить про достатнє розуміння матеріалу.</a:t>
            </a:r>
          </a:p>
          <a:p>
            <a:pPr>
              <a:lnSpc>
                <a:spcPct val="70000"/>
              </a:lnSpc>
            </a:pPr>
            <a:endParaRPr lang="uk-UA" sz="1400" u="sng" smtClean="0">
              <a:solidFill>
                <a:schemeClr val="tx1"/>
              </a:solidFill>
            </a:endParaRPr>
          </a:p>
          <a:p>
            <a:pPr>
              <a:lnSpc>
                <a:spcPct val="70000"/>
              </a:lnSpc>
              <a:buFont typeface="Calibri" pitchFamily="34" charset="0"/>
              <a:buNone/>
            </a:pPr>
            <a:r>
              <a:rPr lang="uk-UA" sz="1400" u="sng" smtClean="0">
                <a:solidFill>
                  <a:schemeClr val="tx1"/>
                </a:solidFill>
              </a:rPr>
              <a:t>3. Виконання творчих завдань (до 4 балів)</a:t>
            </a:r>
            <a:endParaRPr lang="uk-UA" sz="1400" smtClean="0">
              <a:solidFill>
                <a:schemeClr val="tx1"/>
              </a:solidFill>
            </a:endParaRPr>
          </a:p>
          <a:p>
            <a:pPr>
              <a:lnSpc>
                <a:spcPct val="70000"/>
              </a:lnSpc>
            </a:pPr>
            <a:r>
              <a:rPr lang="uk-UA" sz="1400" smtClean="0">
                <a:solidFill>
                  <a:schemeClr val="tx1"/>
                </a:solidFill>
              </a:rPr>
              <a:t>1 бал: творче завдання виконане з помітними недоліками в ідеї або формі.</a:t>
            </a:r>
          </a:p>
          <a:p>
            <a:pPr>
              <a:lnSpc>
                <a:spcPct val="70000"/>
              </a:lnSpc>
            </a:pPr>
            <a:r>
              <a:rPr lang="uk-UA" sz="1400" smtClean="0">
                <a:solidFill>
                  <a:schemeClr val="tx1"/>
                </a:solidFill>
              </a:rPr>
              <a:t>2 бали: завдання виконано, але з деякими недоліками в креативності чи змісті.</a:t>
            </a:r>
          </a:p>
          <a:p>
            <a:pPr>
              <a:lnSpc>
                <a:spcPct val="70000"/>
              </a:lnSpc>
            </a:pPr>
            <a:r>
              <a:rPr lang="uk-UA" sz="1400" smtClean="0">
                <a:solidFill>
                  <a:schemeClr val="tx1"/>
                </a:solidFill>
              </a:rPr>
              <a:t>3 бали: творче завдання виконано на достатньому рівні, з хорошою ідеєю та структурою.</a:t>
            </a:r>
          </a:p>
          <a:p>
            <a:pPr>
              <a:lnSpc>
                <a:spcPct val="70000"/>
              </a:lnSpc>
            </a:pPr>
            <a:r>
              <a:rPr lang="uk-UA" sz="1400" smtClean="0">
                <a:solidFill>
                  <a:schemeClr val="tx1"/>
                </a:solidFill>
              </a:rPr>
              <a:t>4 бали: Завдання виконано творчо, оригінально, з високим рівнем креативності і глибоким аналізом теми.</a:t>
            </a:r>
            <a:endParaRPr lang="uk-UA" sz="1400" u="sng"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noChangeArrowheads="1"/>
          </p:cNvPicPr>
          <p:nvPr>
            <p:ph type="body" idx="4294967295"/>
          </p:nvPr>
        </p:nvPicPr>
        <p:blipFill>
          <a:blip r:embed="rId2"/>
          <a:srcRect/>
          <a:stretch>
            <a:fillRect/>
          </a:stretch>
        </p:blipFill>
        <p:spPr>
          <a:xfrm>
            <a:off x="827088" y="0"/>
            <a:ext cx="7543800" cy="630872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p:cNvSpPr>
          <p:nvPr>
            <p:ph type="body" idx="4294967295"/>
          </p:nvPr>
        </p:nvSpPr>
        <p:spPr>
          <a:xfrm>
            <a:off x="822325" y="404813"/>
            <a:ext cx="7543800" cy="5464175"/>
          </a:xfrm>
        </p:spPr>
        <p:txBody>
          <a:bodyPr/>
          <a:lstStyle/>
          <a:p>
            <a:pPr>
              <a:lnSpc>
                <a:spcPct val="70000"/>
              </a:lnSpc>
            </a:pPr>
            <a:r>
              <a:rPr lang="uk-UA" sz="1800" u="sng" smtClean="0">
                <a:solidFill>
                  <a:schemeClr val="tx1"/>
                </a:solidFill>
              </a:rPr>
              <a:t>4. Розв’язування ситуаційних задач (до 4 балів)</a:t>
            </a:r>
            <a:endParaRPr lang="uk-UA" sz="1800" smtClean="0">
              <a:solidFill>
                <a:schemeClr val="tx1"/>
              </a:solidFill>
            </a:endParaRPr>
          </a:p>
          <a:p>
            <a:pPr>
              <a:lnSpc>
                <a:spcPct val="70000"/>
              </a:lnSpc>
            </a:pPr>
            <a:r>
              <a:rPr lang="uk-UA" sz="1800" smtClean="0">
                <a:solidFill>
                  <a:schemeClr val="tx1"/>
                </a:solidFill>
              </a:rPr>
              <a:t>1 бал: відповідь містить базове розуміння задачі, але не охоплює всіх аспектів або є значні помилки.</a:t>
            </a:r>
          </a:p>
          <a:p>
            <a:pPr>
              <a:lnSpc>
                <a:spcPct val="70000"/>
              </a:lnSpc>
            </a:pPr>
            <a:r>
              <a:rPr lang="uk-UA" sz="1800" smtClean="0">
                <a:solidFill>
                  <a:schemeClr val="tx1"/>
                </a:solidFill>
              </a:rPr>
              <a:t>2 бали: завдання виконано, але з кількома помилками; відсутня логічна послідовність у викладі.</a:t>
            </a:r>
          </a:p>
          <a:p>
            <a:pPr>
              <a:lnSpc>
                <a:spcPct val="70000"/>
              </a:lnSpc>
            </a:pPr>
            <a:r>
              <a:rPr lang="uk-UA" sz="1800" smtClean="0">
                <a:solidFill>
                  <a:schemeClr val="tx1"/>
                </a:solidFill>
              </a:rPr>
              <a:t>3 бали: ситуація розв’язана, логіка відповіді зрозуміла, але не всі аспекти враховані.</a:t>
            </a:r>
          </a:p>
          <a:p>
            <a:pPr>
              <a:lnSpc>
                <a:spcPct val="70000"/>
              </a:lnSpc>
            </a:pPr>
            <a:r>
              <a:rPr lang="uk-UA" sz="1800" smtClean="0">
                <a:solidFill>
                  <a:schemeClr val="tx1"/>
                </a:solidFill>
              </a:rPr>
              <a:t>4 бали: відповідь надана повно, з чіткою логікою, всі аспекти ситуації враховані, рішення обґрунтоване.</a:t>
            </a:r>
            <a:endParaRPr lang="uk-UA" sz="1800" u="sng" smtClean="0">
              <a:solidFill>
                <a:schemeClr val="tx1"/>
              </a:solidFill>
            </a:endParaRPr>
          </a:p>
          <a:p>
            <a:pPr>
              <a:lnSpc>
                <a:spcPct val="70000"/>
              </a:lnSpc>
            </a:pPr>
            <a:r>
              <a:rPr lang="uk-UA" sz="1800" u="sng" smtClean="0">
                <a:solidFill>
                  <a:schemeClr val="tx1"/>
                </a:solidFill>
              </a:rPr>
              <a:t>5. Виконання індивідуальної роботи (до 4 балів)</a:t>
            </a:r>
            <a:endParaRPr lang="uk-UA" sz="1800" smtClean="0">
              <a:solidFill>
                <a:schemeClr val="tx1"/>
              </a:solidFill>
            </a:endParaRPr>
          </a:p>
          <a:p>
            <a:pPr>
              <a:lnSpc>
                <a:spcPct val="70000"/>
              </a:lnSpc>
            </a:pPr>
            <a:r>
              <a:rPr lang="uk-UA" sz="1800" smtClean="0">
                <a:solidFill>
                  <a:schemeClr val="tx1"/>
                </a:solidFill>
              </a:rPr>
              <a:t>   1 бал: індивідуальна робота виконана, але має значні недоліки в змісті чи структурі.</a:t>
            </a:r>
          </a:p>
          <a:p>
            <a:pPr>
              <a:lnSpc>
                <a:spcPct val="70000"/>
              </a:lnSpc>
            </a:pPr>
            <a:r>
              <a:rPr lang="uk-UA" sz="1800" smtClean="0">
                <a:solidFill>
                  <a:schemeClr val="tx1"/>
                </a:solidFill>
              </a:rPr>
              <a:t>2 бали: робота виконана на достатньому рівні, але потребує вдосконалення в аналізі чи оформленні.</a:t>
            </a:r>
          </a:p>
          <a:p>
            <a:pPr>
              <a:lnSpc>
                <a:spcPct val="70000"/>
              </a:lnSpc>
            </a:pPr>
            <a:r>
              <a:rPr lang="uk-UA" sz="1800" smtClean="0">
                <a:solidFill>
                  <a:schemeClr val="tx1"/>
                </a:solidFill>
              </a:rPr>
              <a:t>3 бали: індивідуальна робота є якісною, з чітким викладом матеріалу, однак не повністю розкриває тему.</a:t>
            </a:r>
          </a:p>
          <a:p>
            <a:pPr>
              <a:lnSpc>
                <a:spcPct val="70000"/>
              </a:lnSpc>
            </a:pPr>
            <a:r>
              <a:rPr lang="uk-UA" sz="1800" smtClean="0">
                <a:solidFill>
                  <a:schemeClr val="tx1"/>
                </a:solidFill>
              </a:rPr>
              <a:t>4 бали: робота виконана на високому рівні, містить глибокий аналіз, відповідну структуру, оформлена згідно з вимогами. </a:t>
            </a:r>
          </a:p>
          <a:p>
            <a:pPr>
              <a:lnSpc>
                <a:spcPct val="70000"/>
              </a:lnSpc>
            </a:pPr>
            <a:endParaRPr lang="uk-UA" sz="1800" smtClean="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bwMode="auto"/>
        <p:txBody>
          <a:bodyPr wrap="square" numCol="1" anchorCtr="0" compatLnSpc="1">
            <a:prstTxWarp prst="textNoShape">
              <a:avLst/>
            </a:prstTxWarp>
          </a:bodyPr>
          <a:lstStyle/>
          <a:p>
            <a:pPr algn="ctr"/>
            <a:r>
              <a:rPr lang="uk-UA" smtClean="0">
                <a:solidFill>
                  <a:schemeClr val="tx1"/>
                </a:solidFill>
              </a:rPr>
              <a:t>Підсумковий семестровий контроль (варіанти)</a:t>
            </a:r>
          </a:p>
        </p:txBody>
      </p:sp>
      <p:sp>
        <p:nvSpPr>
          <p:cNvPr id="61442" name="Rectangle 3"/>
          <p:cNvSpPr>
            <a:spLocks noGrp="1"/>
          </p:cNvSpPr>
          <p:nvPr>
            <p:ph type="body" idx="4294967295"/>
          </p:nvPr>
        </p:nvSpPr>
        <p:spPr>
          <a:xfrm>
            <a:off x="827088" y="1844675"/>
            <a:ext cx="7543800" cy="4022725"/>
          </a:xfrm>
        </p:spPr>
        <p:txBody>
          <a:bodyPr/>
          <a:lstStyle/>
          <a:p>
            <a:pPr>
              <a:lnSpc>
                <a:spcPct val="80000"/>
              </a:lnSpc>
            </a:pPr>
            <a:r>
              <a:rPr lang="uk-UA" smtClean="0">
                <a:solidFill>
                  <a:schemeClr val="tx1"/>
                </a:solidFill>
              </a:rPr>
              <a:t>Підсумковий семестровий контроль здійснюється під час проведення екзамену. Загальна кількість балів за успішне виконання екзаменаційних завдань – 40. Час виконання – до 40 хвилин.</a:t>
            </a:r>
          </a:p>
          <a:p>
            <a:pPr>
              <a:lnSpc>
                <a:spcPct val="80000"/>
              </a:lnSpc>
            </a:pPr>
            <a:r>
              <a:rPr lang="uk-UA" smtClean="0">
                <a:solidFill>
                  <a:schemeClr val="tx1"/>
                </a:solidFill>
              </a:rPr>
              <a:t>Вміст екзаменаційного білета й оцінювання відповідей:</a:t>
            </a:r>
          </a:p>
          <a:p>
            <a:pPr>
              <a:lnSpc>
                <a:spcPct val="80000"/>
              </a:lnSpc>
            </a:pPr>
            <a:r>
              <a:rPr lang="uk-UA" smtClean="0">
                <a:solidFill>
                  <a:schemeClr val="tx1"/>
                </a:solidFill>
              </a:rPr>
              <a:t>Тести – 40 балів (20 тестових завдань * 2 бали).</a:t>
            </a:r>
          </a:p>
          <a:p>
            <a:pPr>
              <a:lnSpc>
                <a:spcPct val="80000"/>
              </a:lnSpc>
            </a:pPr>
            <a:endParaRPr lang="uk-UA" smtClean="0">
              <a:solidFill>
                <a:schemeClr val="tx1"/>
              </a:solidFill>
            </a:endParaRPr>
          </a:p>
          <a:p>
            <a:pPr>
              <a:lnSpc>
                <a:spcPct val="80000"/>
              </a:lnSpc>
            </a:pPr>
            <a:endParaRPr lang="uk-UA" smtClean="0">
              <a:solidFill>
                <a:schemeClr val="tx1"/>
              </a:solidFill>
            </a:endParaRPr>
          </a:p>
          <a:p>
            <a:pPr algn="r">
              <a:lnSpc>
                <a:spcPct val="80000"/>
              </a:lnSpc>
            </a:pPr>
            <a:r>
              <a:rPr lang="ru-RU" sz="3600" b="1" smtClean="0"/>
              <a:t>(</a:t>
            </a:r>
            <a:r>
              <a:rPr lang="uk-UA" sz="3600" i="1" smtClean="0">
                <a:solidFill>
                  <a:schemeClr val="accent1"/>
                </a:solidFill>
              </a:rPr>
              <a:t>+ автономія викладача</a:t>
            </a:r>
            <a:r>
              <a:rPr lang="ru-RU" sz="3600" b="1" smtClean="0"/>
              <a:t>)</a:t>
            </a:r>
            <a:br>
              <a:rPr lang="ru-RU" sz="3600" b="1" smtClean="0"/>
            </a:br>
            <a:endParaRPr lang="uk-UA" sz="3600" b="1"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bwMode="auto"/>
        <p:txBody>
          <a:bodyPr wrap="square" numCol="1" anchorCtr="0" compatLnSpc="1">
            <a:prstTxWarp prst="textNoShape">
              <a:avLst/>
            </a:prstTxWarp>
          </a:bodyPr>
          <a:lstStyle/>
          <a:p>
            <a:pPr algn="ctr"/>
            <a:r>
              <a:rPr lang="uk-UA" smtClean="0">
                <a:solidFill>
                  <a:schemeClr val="tx1"/>
                </a:solidFill>
              </a:rPr>
              <a:t>Підсумковий семестровий контроль (варіанти)</a:t>
            </a:r>
          </a:p>
        </p:txBody>
      </p:sp>
      <p:sp>
        <p:nvSpPr>
          <p:cNvPr id="62466" name="Rectangle 3"/>
          <p:cNvSpPr>
            <a:spLocks noGrp="1"/>
          </p:cNvSpPr>
          <p:nvPr>
            <p:ph type="body" idx="4294967295"/>
          </p:nvPr>
        </p:nvSpPr>
        <p:spPr/>
        <p:txBody>
          <a:bodyPr/>
          <a:lstStyle/>
          <a:p>
            <a:r>
              <a:rPr lang="uk-UA" smtClean="0">
                <a:solidFill>
                  <a:schemeClr val="tx1"/>
                </a:solidFill>
              </a:rPr>
              <a:t>Підсумковий семестровий контроль здійснюється під час проведення заліку. Загальна кількість балів за успішне виконання залікових завдань – 40. Час виконання – до 80 хвилин</a:t>
            </a:r>
          </a:p>
          <a:p>
            <a:r>
              <a:rPr lang="uk-UA" smtClean="0">
                <a:solidFill>
                  <a:schemeClr val="tx1"/>
                </a:solidFill>
              </a:rPr>
              <a:t>Вміст залікового білета й оцінювання відповідей на заліку:</a:t>
            </a:r>
          </a:p>
          <a:p>
            <a:r>
              <a:rPr lang="uk-UA" smtClean="0">
                <a:solidFill>
                  <a:schemeClr val="tx1"/>
                </a:solidFill>
              </a:rPr>
              <a:t>Теоретичне питання 1 – 10 балів</a:t>
            </a:r>
          </a:p>
          <a:p>
            <a:r>
              <a:rPr lang="uk-UA" smtClean="0">
                <a:solidFill>
                  <a:schemeClr val="tx1"/>
                </a:solidFill>
              </a:rPr>
              <a:t>Теоретичне питання 2 – 10 балів</a:t>
            </a:r>
          </a:p>
          <a:p>
            <a:endParaRPr lang="uk-UA" smtClean="0">
              <a:solidFill>
                <a:schemeClr val="tx1"/>
              </a:solidFill>
            </a:endParaRPr>
          </a:p>
          <a:p>
            <a:r>
              <a:rPr lang="uk-UA" smtClean="0">
                <a:solidFill>
                  <a:schemeClr val="tx1"/>
                </a:solidFill>
              </a:rPr>
              <a:t>Тести – 20 балів (10 тестових завдань * 2 бали)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bwMode="auto"/>
        <p:txBody>
          <a:bodyPr wrap="square" numCol="1" anchorCtr="0" compatLnSpc="1">
            <a:prstTxWarp prst="textNoShape">
              <a:avLst/>
            </a:prstTxWarp>
          </a:bodyPr>
          <a:lstStyle/>
          <a:p>
            <a:pPr algn="ctr"/>
            <a:r>
              <a:rPr lang="uk-UA" b="1" i="1" smtClean="0">
                <a:solidFill>
                  <a:schemeClr val="tx1"/>
                </a:solidFill>
              </a:rPr>
              <a:t>Критерії оцінювання підсумкового контролю:</a:t>
            </a:r>
            <a:endParaRPr lang="uk-UA" b="1" smtClean="0">
              <a:solidFill>
                <a:schemeClr val="tx1"/>
              </a:solidFill>
            </a:endParaRPr>
          </a:p>
        </p:txBody>
      </p:sp>
      <p:sp>
        <p:nvSpPr>
          <p:cNvPr id="63490" name="Rectangle 3"/>
          <p:cNvSpPr>
            <a:spLocks noGrp="1"/>
          </p:cNvSpPr>
          <p:nvPr>
            <p:ph type="body" idx="4294967295"/>
          </p:nvPr>
        </p:nvSpPr>
        <p:spPr>
          <a:xfrm>
            <a:off x="323850" y="1846263"/>
            <a:ext cx="8569325" cy="4462462"/>
          </a:xfrm>
        </p:spPr>
        <p:txBody>
          <a:bodyPr/>
          <a:lstStyle/>
          <a:p>
            <a:pPr>
              <a:lnSpc>
                <a:spcPct val="80000"/>
              </a:lnSpc>
            </a:pPr>
            <a:r>
              <a:rPr lang="uk-UA" sz="1600" b="1" smtClean="0">
                <a:solidFill>
                  <a:schemeClr val="tx1"/>
                </a:solidFill>
                <a:latin typeface="Times New Roman" pitchFamily="18" charset="0"/>
              </a:rPr>
              <a:t>1-2 питання білета</a:t>
            </a:r>
            <a:r>
              <a:rPr lang="uk-UA" sz="1600" b="1" smtClean="0">
                <a:solidFill>
                  <a:schemeClr val="tx1"/>
                </a:solidFill>
              </a:rPr>
              <a:t>:</a:t>
            </a:r>
            <a:endParaRPr lang="uk-UA" sz="1600" smtClean="0">
              <a:solidFill>
                <a:schemeClr val="tx1"/>
              </a:solidFill>
            </a:endParaRPr>
          </a:p>
          <a:p>
            <a:pPr>
              <a:lnSpc>
                <a:spcPct val="80000"/>
              </a:lnSpc>
            </a:pPr>
            <a:r>
              <a:rPr lang="uk-UA" sz="1600" smtClean="0">
                <a:solidFill>
                  <a:schemeClr val="tx1"/>
                </a:solidFill>
              </a:rPr>
              <a:t>10 балів – здобувач вищої освіти в повному обсязі володіє навчальним матеріалом, грамотно, вільно та арґументовано його викладає, наводить визначення основних понять, глибоко та всебічно розкриває зміст поставленого питання, правильно інтерпретує основні принципи і положення, демонструє розуміння етапів розвитку міжнародної інформації, виявляє знання основної і додаткової літератури з дисципліни; </a:t>
            </a:r>
          </a:p>
          <a:p>
            <a:pPr>
              <a:lnSpc>
                <a:spcPct val="80000"/>
              </a:lnSpc>
            </a:pPr>
            <a:r>
              <a:rPr lang="uk-UA" sz="1600" smtClean="0">
                <a:solidFill>
                  <a:schemeClr val="tx1"/>
                </a:solidFill>
              </a:rPr>
              <a:t>6–9 балів – здобувач вищої освіти в достатньому обсязі володіє навчальним матеріалом, вільно та грамотно його викладає, але подекуди недостатньо арґументовано, лише розкриває зміст поставленого питання, використовує лише обов’язкову літературу, демонструє тільки загальне розуміння суті дисципліни, значення інформації у системі наукового знання; </a:t>
            </a:r>
          </a:p>
          <a:p>
            <a:pPr>
              <a:lnSpc>
                <a:spcPct val="80000"/>
              </a:lnSpc>
            </a:pPr>
            <a:r>
              <a:rPr lang="uk-UA" sz="1600" smtClean="0">
                <a:solidFill>
                  <a:schemeClr val="tx1"/>
                </a:solidFill>
              </a:rPr>
              <a:t>3–5 балів – здобувач вищої освіти загалом володіє навчальним матеріалом, але не демонструє цілісності засвоєних знань, відповідь має неузгоджений характер, присутні невідповідності у відповіді щодо основного понятійно-категоріального апарату дисципліни, а також граматичні помилки; відсутнє розуміння специфічності інформаційного потоку; </a:t>
            </a:r>
          </a:p>
          <a:p>
            <a:pPr>
              <a:lnSpc>
                <a:spcPct val="80000"/>
              </a:lnSpc>
            </a:pPr>
            <a:r>
              <a:rPr lang="uk-UA" sz="1600" smtClean="0">
                <a:solidFill>
                  <a:schemeClr val="tx1"/>
                </a:solidFill>
              </a:rPr>
              <a:t>1–2 бали – здобувач вищої освіти володіє матеріалом фраґментарно та поверхнево, недостатньо розкриває зміст поставлених питань, демонструє непослідовне трактування етапів становлення та розвитку міжнародної інформації, плутається в об’єкті та предметі дослідження, не володіє термінологією, не знає видатних персоналій, демонструє низьку грамотність.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bwMode="auto">
          <a:xfrm>
            <a:off x="827088" y="333375"/>
            <a:ext cx="7543800" cy="1449388"/>
          </a:xfrm>
        </p:spPr>
        <p:txBody>
          <a:bodyPr wrap="square" numCol="1" anchorCtr="0" compatLnSpc="1">
            <a:prstTxWarp prst="textNoShape">
              <a:avLst/>
            </a:prstTxWarp>
          </a:bodyPr>
          <a:lstStyle/>
          <a:p>
            <a:pPr algn="ctr">
              <a:defRPr/>
            </a:pPr>
            <a:r>
              <a:rPr lang="ru-RU" b="1" smtClean="0">
                <a:solidFill>
                  <a:schemeClr val="accent1"/>
                </a:solidFill>
              </a:rPr>
              <a:t>Критерії оцінювання навчальних досягнень</a:t>
            </a:r>
            <a:endParaRPr lang="uk-UA" smtClean="0">
              <a:solidFill>
                <a:schemeClr val="accent1"/>
              </a:solidFill>
            </a:endParaRPr>
          </a:p>
        </p:txBody>
      </p:sp>
      <p:sp>
        <p:nvSpPr>
          <p:cNvPr id="64514" name="Rectangle 3"/>
          <p:cNvSpPr>
            <a:spLocks noGrp="1"/>
          </p:cNvSpPr>
          <p:nvPr>
            <p:ph type="body" idx="4294967295"/>
          </p:nvPr>
        </p:nvSpPr>
        <p:spPr>
          <a:xfrm>
            <a:off x="822325" y="1846263"/>
            <a:ext cx="7543800" cy="4391025"/>
          </a:xfrm>
        </p:spPr>
        <p:txBody>
          <a:bodyPr/>
          <a:lstStyle/>
          <a:p>
            <a:pPr>
              <a:lnSpc>
                <a:spcPct val="70000"/>
              </a:lnSpc>
            </a:pPr>
            <a:r>
              <a:rPr lang="uk-UA" sz="1600" smtClean="0"/>
              <a:t>У </a:t>
            </a:r>
            <a:r>
              <a:rPr lang="uk-UA" sz="1600" i="1" smtClean="0">
                <a:solidFill>
                  <a:schemeClr val="accent1"/>
                </a:solidFill>
              </a:rPr>
              <a:t>випадку наявності неформальної освіти вказати платформи, назви курсів та кількість балів, що буде зарахована здобувачеві після успішного проходження відповідних курсів та надання відповідного документа (сертифікат, свідоцтво, тощо).</a:t>
            </a:r>
          </a:p>
          <a:p>
            <a:pPr algn="ctr">
              <a:lnSpc>
                <a:spcPct val="70000"/>
              </a:lnSpc>
            </a:pPr>
            <a:r>
              <a:rPr lang="ru-RU" sz="2400" smtClean="0">
                <a:solidFill>
                  <a:srgbClr val="6600FF"/>
                </a:solidFill>
              </a:rPr>
              <a:t>Приклад</a:t>
            </a:r>
          </a:p>
          <a:p>
            <a:pPr>
              <a:lnSpc>
                <a:spcPct val="70000"/>
              </a:lnSpc>
            </a:pPr>
            <a:r>
              <a:rPr lang="uk-UA" sz="1600" smtClean="0">
                <a:solidFill>
                  <a:schemeClr val="tx1"/>
                </a:solidFill>
              </a:rPr>
              <a:t>Робочою програмою передбачено додаткове зарахування різних видів активностей здобувачів. Наприклад: </a:t>
            </a:r>
          </a:p>
          <a:p>
            <a:pPr>
              <a:lnSpc>
                <a:spcPct val="70000"/>
              </a:lnSpc>
              <a:buFont typeface="Calibri" pitchFamily="34" charset="0"/>
              <a:buAutoNum type="arabicPeriod"/>
            </a:pPr>
            <a:r>
              <a:rPr lang="uk-UA" sz="1600" smtClean="0">
                <a:solidFill>
                  <a:schemeClr val="tx1"/>
                </a:solidFill>
              </a:rPr>
              <a:t>проходження тренінг-курсів чи дистанційних курсів з використання сучасних освітніх технологій на платформах Coursera, Prometheus тощо (за наявності офіційного звернення студента до викладачки, що містить підтверджуючі документи про їхнє успішне закінчення); </a:t>
            </a:r>
          </a:p>
          <a:p>
            <a:pPr>
              <a:lnSpc>
                <a:spcPct val="70000"/>
              </a:lnSpc>
              <a:buFont typeface="Calibri" pitchFamily="34" charset="0"/>
              <a:buAutoNum type="arabicPeriod"/>
            </a:pPr>
            <a:r>
              <a:rPr lang="uk-UA" sz="1600" smtClean="0">
                <a:solidFill>
                  <a:schemeClr val="tx1"/>
                </a:solidFill>
              </a:rPr>
              <a:t>активна участь – виступи в конференціях, презентації досліджень тощо - (за наявності офіційного звернення студента до викладачки, що містить підтверджуючі документи сертифікати, копії публікацій тощо).</a:t>
            </a:r>
          </a:p>
          <a:p>
            <a:pPr>
              <a:lnSpc>
                <a:spcPct val="70000"/>
              </a:lnSpc>
            </a:pPr>
            <a:r>
              <a:rPr lang="uk-UA" sz="1600" smtClean="0">
                <a:solidFill>
                  <a:schemeClr val="tx1"/>
                </a:solidFill>
              </a:rPr>
              <a:t>Кожне звернення розглядається окремо. Рішення приймається згідно з нормативно-правовими документами, що діють в Харківському національному університеті імені В. Н. Каразіна. Не залежно від  кількості додаткових активностей здобувача вищої освіти, максимальна кількість поточної успішності не може перевищувати 60 балів.</a:t>
            </a:r>
          </a:p>
          <a:p>
            <a:pPr>
              <a:lnSpc>
                <a:spcPct val="70000"/>
              </a:lnSpc>
            </a:pPr>
            <a:endParaRPr lang="uk-UA" sz="16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uk-UA" b="1" smtClean="0"/>
              <a:t>9. Схема нарахування балів</a:t>
            </a:r>
          </a:p>
        </p:txBody>
      </p:sp>
      <p:pic>
        <p:nvPicPr>
          <p:cNvPr id="65538" name="Picture 3"/>
          <p:cNvPicPr>
            <a:picLocks noChangeAspect="1" noChangeArrowheads="1"/>
          </p:cNvPicPr>
          <p:nvPr>
            <p:ph type="body" idx="4294967295"/>
          </p:nvPr>
        </p:nvPicPr>
        <p:blipFill>
          <a:blip r:embed="rId2"/>
          <a:srcRect/>
          <a:stretch>
            <a:fillRect/>
          </a:stretch>
        </p:blipFill>
        <p:spPr>
          <a:xfrm>
            <a:off x="468313" y="1844675"/>
            <a:ext cx="8280400" cy="432117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uk-UA" b="1" smtClean="0"/>
              <a:t>9. Схема нарахування балів</a:t>
            </a:r>
            <a:br>
              <a:rPr lang="uk-UA" b="1" smtClean="0"/>
            </a:br>
            <a:r>
              <a:rPr lang="uk-UA" sz="2400" b="1" smtClean="0"/>
              <a:t>(варіанти)</a:t>
            </a:r>
          </a:p>
        </p:txBody>
      </p:sp>
      <p:pic>
        <p:nvPicPr>
          <p:cNvPr id="2" name="Picture 3"/>
          <p:cNvPicPr>
            <a:picLocks noChangeAspect="1" noChangeArrowheads="1"/>
          </p:cNvPicPr>
          <p:nvPr>
            <p:ph type="body" idx="4294967295"/>
          </p:nvPr>
        </p:nvPicPr>
        <p:blipFill>
          <a:blip r:embed="rId2"/>
          <a:srcRect/>
          <a:stretch>
            <a:fillRect/>
          </a:stretch>
        </p:blipFill>
        <p:spPr>
          <a:xfrm>
            <a:off x="827088" y="1844675"/>
            <a:ext cx="7543800" cy="402272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uk-UA" b="1" smtClean="0"/>
              <a:t>9. Схема нарахування балів</a:t>
            </a:r>
            <a:br>
              <a:rPr lang="uk-UA" b="1" smtClean="0"/>
            </a:br>
            <a:r>
              <a:rPr lang="uk-UA" sz="2400" b="1" smtClean="0"/>
              <a:t>(варіанти)</a:t>
            </a:r>
          </a:p>
        </p:txBody>
      </p:sp>
      <p:pic>
        <p:nvPicPr>
          <p:cNvPr id="67586" name="Picture 3"/>
          <p:cNvPicPr>
            <a:picLocks noChangeAspect="1" noChangeArrowheads="1"/>
          </p:cNvPicPr>
          <p:nvPr>
            <p:ph type="body" idx="4294967295"/>
          </p:nvPr>
        </p:nvPicPr>
        <p:blipFill>
          <a:blip r:embed="rId2"/>
          <a:srcRect/>
          <a:stretch>
            <a:fillRect/>
          </a:stretch>
        </p:blipFill>
        <p:spPr>
          <a:xfrm>
            <a:off x="468313" y="1844675"/>
            <a:ext cx="8351837" cy="424815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uk-UA" b="1" smtClean="0"/>
              <a:t>9. Схема нарахування балів</a:t>
            </a:r>
            <a:br>
              <a:rPr lang="uk-UA" b="1" smtClean="0"/>
            </a:br>
            <a:r>
              <a:rPr lang="uk-UA" sz="2400" b="1" smtClean="0"/>
              <a:t>(варіанти)</a:t>
            </a:r>
          </a:p>
        </p:txBody>
      </p:sp>
      <p:pic>
        <p:nvPicPr>
          <p:cNvPr id="68610" name="Picture 3"/>
          <p:cNvPicPr>
            <a:picLocks noChangeAspect="1" noChangeArrowheads="1"/>
          </p:cNvPicPr>
          <p:nvPr>
            <p:ph type="body" idx="4294967295"/>
          </p:nvPr>
        </p:nvPicPr>
        <p:blipFill>
          <a:blip r:embed="rId2"/>
          <a:srcRect/>
          <a:stretch>
            <a:fillRect/>
          </a:stretch>
        </p:blipFill>
        <p:spPr>
          <a:xfrm>
            <a:off x="827088" y="1844675"/>
            <a:ext cx="7543800" cy="402272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uk-UA" smtClean="0">
                <a:solidFill>
                  <a:srgbClr val="6600FF"/>
                </a:solidFill>
              </a:rPr>
              <a:t>Мінімальний бал</a:t>
            </a:r>
          </a:p>
        </p:txBody>
      </p:sp>
      <p:sp>
        <p:nvSpPr>
          <p:cNvPr id="60418" name="Rectangle 3"/>
          <p:cNvSpPr>
            <a:spLocks noGrp="1"/>
          </p:cNvSpPr>
          <p:nvPr>
            <p:ph type="body" idx="4294967295"/>
          </p:nvPr>
        </p:nvSpPr>
        <p:spPr/>
        <p:txBody>
          <a:bodyPr/>
          <a:lstStyle/>
          <a:p>
            <a:r>
              <a:rPr lang="uk-UA" smtClean="0">
                <a:solidFill>
                  <a:schemeClr val="tx1"/>
                </a:solidFill>
              </a:rPr>
              <a:t>        Здобувач вищої освіти повинен бачити </a:t>
            </a:r>
            <a:r>
              <a:rPr lang="uk-UA" sz="2400" b="1" smtClean="0">
                <a:solidFill>
                  <a:schemeClr val="tx1"/>
                </a:solidFill>
              </a:rPr>
              <a:t>мінімальну кількість балів, яку йому необхідно набрати, аби бути допущеним</a:t>
            </a:r>
            <a:r>
              <a:rPr lang="uk-UA" smtClean="0">
                <a:solidFill>
                  <a:schemeClr val="tx1"/>
                </a:solidFill>
              </a:rPr>
              <a:t> до підсумкового контролю!</a:t>
            </a:r>
          </a:p>
          <a:p>
            <a:endParaRPr lang="uk-UA" sz="2400" smtClean="0">
              <a:solidFill>
                <a:schemeClr val="tx1"/>
              </a:solidFill>
            </a:endParaRPr>
          </a:p>
          <a:p>
            <a:r>
              <a:rPr lang="uk-UA" sz="2400" smtClean="0">
                <a:solidFill>
                  <a:srgbClr val="A50021"/>
                </a:solidFill>
              </a:rPr>
              <a:t>      Не забуваємо його прописати!</a:t>
            </a:r>
          </a:p>
          <a:p>
            <a:endParaRPr lang="uk-UA" sz="2400" smtClean="0">
              <a:solidFill>
                <a:schemeClr val="tx1"/>
              </a:solidFill>
            </a:endParaRPr>
          </a:p>
          <a:p>
            <a:endParaRPr lang="uk-UA" sz="2400" smtClean="0">
              <a:solidFill>
                <a:schemeClr val="tx1"/>
              </a:solidFill>
            </a:endParaRPr>
          </a:p>
          <a:p>
            <a:r>
              <a:rPr lang="uk-UA" sz="2400" smtClean="0">
                <a:solidFill>
                  <a:schemeClr val="tx1"/>
                </a:solidFill>
              </a:rPr>
              <a:t>      Як правило, від 10 до 30 б. </a:t>
            </a:r>
            <a:r>
              <a:rPr lang="ru-RU" sz="2400" b="1" smtClean="0"/>
              <a:t>(</a:t>
            </a:r>
            <a:r>
              <a:rPr lang="uk-UA" sz="2400" i="1" smtClean="0">
                <a:solidFill>
                  <a:schemeClr val="accent1"/>
                </a:solidFill>
              </a:rPr>
              <a:t>+ автономія викладача</a:t>
            </a:r>
            <a:r>
              <a:rPr lang="ru-RU" sz="2400" b="1" smtClean="0"/>
              <a:t>)</a:t>
            </a:r>
            <a:br>
              <a:rPr lang="ru-RU" sz="2400" b="1" smtClean="0"/>
            </a:br>
            <a:endParaRPr lang="uk-UA" sz="24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bwMode="auto">
          <a:xfrm>
            <a:off x="822325" y="287338"/>
            <a:ext cx="7543800" cy="838200"/>
          </a:xfrm>
        </p:spPr>
        <p:txBody>
          <a:bodyPr wrap="square" numCol="1" anchorCtr="0" compatLnSpc="1">
            <a:prstTxWarp prst="textNoShape">
              <a:avLst/>
            </a:prstTxWarp>
          </a:bodyPr>
          <a:lstStyle/>
          <a:p>
            <a:pPr algn="ctr">
              <a:defRPr/>
            </a:pPr>
            <a:r>
              <a:rPr lang="uk-UA" smtClean="0">
                <a:solidFill>
                  <a:srgbClr val="6600FF"/>
                </a:solidFill>
              </a:rPr>
              <a:t>Бракує назви ОП</a:t>
            </a:r>
          </a:p>
        </p:txBody>
      </p:sp>
      <p:pic>
        <p:nvPicPr>
          <p:cNvPr id="32770" name="Picture 3"/>
          <p:cNvPicPr>
            <a:picLocks noChangeAspect="1" noChangeArrowheads="1"/>
          </p:cNvPicPr>
          <p:nvPr>
            <p:ph type="body" idx="4294967295"/>
          </p:nvPr>
        </p:nvPicPr>
        <p:blipFill>
          <a:blip r:embed="rId2"/>
          <a:srcRect/>
          <a:stretch>
            <a:fillRect/>
          </a:stretch>
        </p:blipFill>
        <p:spPr>
          <a:xfrm>
            <a:off x="827088" y="1341438"/>
            <a:ext cx="7543800" cy="4751387"/>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bwMode="auto"/>
        <p:txBody>
          <a:bodyPr wrap="square" numCol="1" anchorCtr="0" compatLnSpc="1">
            <a:prstTxWarp prst="textNoShape">
              <a:avLst/>
            </a:prstTxWarp>
          </a:bodyPr>
          <a:lstStyle/>
          <a:p>
            <a:r>
              <a:rPr lang="uk-UA" b="1" smtClean="0">
                <a:solidFill>
                  <a:schemeClr val="tx1"/>
                </a:solidFill>
              </a:rPr>
              <a:t>Шкала оцінювання: </a:t>
            </a:r>
            <a:r>
              <a:rPr lang="uk-UA" b="1" smtClean="0">
                <a:solidFill>
                  <a:schemeClr val="accent1"/>
                </a:solidFill>
              </a:rPr>
              <a:t>або…або</a:t>
            </a:r>
          </a:p>
        </p:txBody>
      </p:sp>
      <p:pic>
        <p:nvPicPr>
          <p:cNvPr id="69634" name="Picture 3"/>
          <p:cNvPicPr>
            <a:picLocks noChangeAspect="1" noChangeArrowheads="1"/>
          </p:cNvPicPr>
          <p:nvPr>
            <p:ph type="body" idx="4294967295"/>
          </p:nvPr>
        </p:nvPicPr>
        <p:blipFill>
          <a:blip r:embed="rId2"/>
          <a:srcRect/>
          <a:stretch>
            <a:fillRect/>
          </a:stretch>
        </p:blip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uk-UA" b="1" smtClean="0"/>
              <a:t>10. Рекомендована література</a:t>
            </a:r>
          </a:p>
        </p:txBody>
      </p:sp>
      <p:sp>
        <p:nvSpPr>
          <p:cNvPr id="70658" name="Rectangle 3"/>
          <p:cNvSpPr>
            <a:spLocks noGrp="1"/>
          </p:cNvSpPr>
          <p:nvPr>
            <p:ph type="body" idx="4294967295"/>
          </p:nvPr>
        </p:nvSpPr>
        <p:spPr/>
        <p:txBody>
          <a:bodyPr/>
          <a:lstStyle/>
          <a:p>
            <a:pPr algn="ctr">
              <a:lnSpc>
                <a:spcPct val="70000"/>
              </a:lnSpc>
            </a:pPr>
            <a:endParaRPr lang="ru-RU" sz="3200" b="1" smtClean="0"/>
          </a:p>
          <a:p>
            <a:pPr algn="ctr">
              <a:lnSpc>
                <a:spcPct val="70000"/>
              </a:lnSpc>
            </a:pPr>
            <a:r>
              <a:rPr lang="ru-RU" sz="3200" b="1" smtClean="0">
                <a:solidFill>
                  <a:srgbClr val="6600FF"/>
                </a:solidFill>
              </a:rPr>
              <a:t>Основна література</a:t>
            </a:r>
          </a:p>
          <a:p>
            <a:pPr algn="ctr">
              <a:lnSpc>
                <a:spcPct val="70000"/>
              </a:lnSpc>
            </a:pPr>
            <a:r>
              <a:rPr lang="uk-UA" sz="1800" b="1" smtClean="0">
                <a:latin typeface="Arial" charset="0"/>
              </a:rPr>
              <a:t>Не забувати про літературу 2021 </a:t>
            </a:r>
            <a:r>
              <a:rPr lang="uk-UA" sz="1800" b="1" smtClean="0"/>
              <a:t>р. +</a:t>
            </a:r>
          </a:p>
          <a:p>
            <a:pPr algn="ctr">
              <a:lnSpc>
                <a:spcPct val="70000"/>
              </a:lnSpc>
            </a:pPr>
            <a:r>
              <a:rPr lang="ru-RU" sz="1800" b="1" smtClean="0"/>
              <a:t>Бажано, додавати роботи англійською мовою.</a:t>
            </a:r>
          </a:p>
          <a:p>
            <a:pPr algn="ctr">
              <a:lnSpc>
                <a:spcPct val="70000"/>
              </a:lnSpc>
            </a:pPr>
            <a:r>
              <a:rPr lang="ru-RU" sz="1800" b="1" smtClean="0"/>
              <a:t>Прибирати застарілу….. «Класику» залишаємо.</a:t>
            </a:r>
          </a:p>
          <a:p>
            <a:pPr algn="ctr">
              <a:lnSpc>
                <a:spcPct val="70000"/>
              </a:lnSpc>
            </a:pPr>
            <a:r>
              <a:rPr lang="ru-RU" sz="1800" b="1" smtClean="0"/>
              <a:t>Включати, за можливості, роботи НПП нашого інституту.</a:t>
            </a:r>
          </a:p>
          <a:p>
            <a:pPr algn="ctr">
              <a:lnSpc>
                <a:spcPct val="70000"/>
              </a:lnSpc>
            </a:pPr>
            <a:endParaRPr lang="ru-RU" sz="1800" b="1" smtClean="0"/>
          </a:p>
          <a:p>
            <a:pPr algn="ctr">
              <a:lnSpc>
                <a:spcPct val="70000"/>
              </a:lnSpc>
            </a:pPr>
            <a:endParaRPr lang="ru-RU" sz="3200" b="1" smtClean="0"/>
          </a:p>
          <a:p>
            <a:pPr algn="ctr">
              <a:lnSpc>
                <a:spcPct val="70000"/>
              </a:lnSpc>
            </a:pPr>
            <a:r>
              <a:rPr lang="ru-RU" sz="3200" b="1" smtClean="0">
                <a:solidFill>
                  <a:srgbClr val="6600FF"/>
                </a:solidFill>
              </a:rPr>
              <a:t>Допоміжна література</a:t>
            </a:r>
            <a:endParaRPr lang="uk-UA" sz="3200" b="1" smtClean="0">
              <a:solidFill>
                <a:srgbClr val="6600F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bwMode="auto"/>
        <p:txBody>
          <a:bodyPr wrap="square" numCol="1" anchorCtr="0" compatLnSpc="1">
            <a:prstTxWarp prst="textNoShape">
              <a:avLst/>
            </a:prstTxWarp>
          </a:bodyPr>
          <a:lstStyle/>
          <a:p>
            <a:pPr marL="914400" indent="-914400" algn="ctr">
              <a:defRPr/>
            </a:pPr>
            <a:r>
              <a:rPr lang="uk-UA" b="1" smtClean="0"/>
              <a:t>10. Рекомендована література</a:t>
            </a:r>
            <a:endParaRPr lang="uk-UA" smtClean="0"/>
          </a:p>
        </p:txBody>
      </p:sp>
      <p:pic>
        <p:nvPicPr>
          <p:cNvPr id="71682" name="Picture 3"/>
          <p:cNvPicPr>
            <a:picLocks noChangeAspect="1" noChangeArrowheads="1"/>
          </p:cNvPicPr>
          <p:nvPr>
            <p:ph type="body" idx="4294967295"/>
          </p:nvPr>
        </p:nvPicPr>
        <p:blipFill>
          <a:blip r:embed="rId2"/>
          <a:srcRect/>
          <a:stretch>
            <a:fillRect/>
          </a:stretch>
        </p:blipFill>
        <p:spPr>
          <a:xfrm>
            <a:off x="827088" y="1844675"/>
            <a:ext cx="7543800" cy="4022725"/>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ru-RU" sz="2800" b="1" smtClean="0">
                <a:solidFill>
                  <a:schemeClr val="tx1"/>
                </a:solidFill>
              </a:rPr>
              <a:t>Звернення Національного агентства стосовно виявлених практик використання російськомовної літератури та </a:t>
            </a:r>
            <a:br>
              <a:rPr lang="ru-RU" sz="2800" b="1" smtClean="0">
                <a:solidFill>
                  <a:schemeClr val="tx1"/>
                </a:solidFill>
              </a:rPr>
            </a:br>
            <a:r>
              <a:rPr lang="ru-RU" sz="2800" b="1" smtClean="0">
                <a:solidFill>
                  <a:schemeClr val="tx1"/>
                </a:solidFill>
              </a:rPr>
              <a:t>російськомовного навчання</a:t>
            </a:r>
            <a:endParaRPr lang="uk-UA" sz="2800" b="1" smtClean="0">
              <a:solidFill>
                <a:schemeClr val="tx1"/>
              </a:solidFill>
            </a:endParaRPr>
          </a:p>
        </p:txBody>
      </p:sp>
      <p:sp>
        <p:nvSpPr>
          <p:cNvPr id="72706" name="Rectangle 3"/>
          <p:cNvSpPr>
            <a:spLocks noGrp="1"/>
          </p:cNvSpPr>
          <p:nvPr>
            <p:ph type="body" idx="4294967295"/>
          </p:nvPr>
        </p:nvSpPr>
        <p:spPr>
          <a:xfrm>
            <a:off x="2843213" y="1846263"/>
            <a:ext cx="5905500" cy="4391025"/>
          </a:xfrm>
        </p:spPr>
        <p:txBody>
          <a:bodyPr/>
          <a:lstStyle/>
          <a:p>
            <a:pPr>
              <a:lnSpc>
                <a:spcPct val="80000"/>
              </a:lnSpc>
            </a:pPr>
            <a:r>
              <a:rPr lang="uk-UA" smtClean="0">
                <a:solidFill>
                  <a:schemeClr val="tx1"/>
                </a:solidFill>
              </a:rPr>
              <a:t>Законодавство України: стаття 7 Закону України «Про освіту» від 05.09.2017 р., стаття 48 Закону України «Про вищу освіту» від 01.07.2014 р., стаття 21, 22 Закону України «Про забезпечення функціонування української мови як державної» від 25.04.2019 р. та інші нормативні акти. </a:t>
            </a:r>
          </a:p>
          <a:p>
            <a:pPr>
              <a:lnSpc>
                <a:spcPct val="80000"/>
              </a:lnSpc>
            </a:pPr>
            <a:endParaRPr lang="uk-UA" smtClean="0">
              <a:solidFill>
                <a:schemeClr val="tx1"/>
              </a:solidFill>
            </a:endParaRPr>
          </a:p>
          <a:p>
            <a:pPr>
              <a:lnSpc>
                <a:spcPct val="80000"/>
              </a:lnSpc>
            </a:pPr>
            <a:endParaRPr lang="uk-UA" smtClean="0">
              <a:solidFill>
                <a:schemeClr val="tx1"/>
              </a:solidFill>
            </a:endParaRPr>
          </a:p>
          <a:p>
            <a:pPr>
              <a:lnSpc>
                <a:spcPct val="80000"/>
              </a:lnSpc>
            </a:pPr>
            <a:r>
              <a:rPr lang="uk-UA" smtClean="0">
                <a:solidFill>
                  <a:schemeClr val="tx1"/>
                </a:solidFill>
              </a:rPr>
              <a:t>Порушення вимог Критеріїв оцінювання якості освітньої програми: Критерій 1 Проєктування і цілі освітньої програми, Критерій 4 Навчання і викладання за освітньою програмою, Критерій 7 Освітнє середовище та матеріальні ресурси, Критерій 8 Внутрішнє забезпечення якості освітньої програми </a:t>
            </a:r>
          </a:p>
        </p:txBody>
      </p:sp>
      <p:pic>
        <p:nvPicPr>
          <p:cNvPr id="72707" name="Picture 5" descr="%D0%A4%D0%91-1350-%C3%97-1080-%D0%BF%D1%96%D0%BA%D1%81"/>
          <p:cNvPicPr>
            <a:picLocks noChangeAspect="1" noChangeArrowheads="1"/>
          </p:cNvPicPr>
          <p:nvPr/>
        </p:nvPicPr>
        <p:blipFill>
          <a:blip r:embed="rId2"/>
          <a:srcRect/>
          <a:stretch>
            <a:fillRect/>
          </a:stretch>
        </p:blipFill>
        <p:spPr bwMode="auto">
          <a:xfrm>
            <a:off x="0" y="2565400"/>
            <a:ext cx="28575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bwMode="auto"/>
        <p:txBody>
          <a:bodyPr wrap="square" numCol="1" anchorCtr="0" compatLnSpc="1">
            <a:prstTxWarp prst="textNoShape">
              <a:avLst/>
            </a:prstTxWarp>
          </a:bodyPr>
          <a:lstStyle/>
          <a:p>
            <a:pPr algn="ctr"/>
            <a:r>
              <a:rPr lang="uk-UA" sz="2800" b="1" smtClean="0">
                <a:solidFill>
                  <a:schemeClr val="tx1"/>
                </a:solidFill>
              </a:rPr>
              <a:t>Відповідність підкритерію 7.1 </a:t>
            </a:r>
            <a:br>
              <a:rPr lang="uk-UA" sz="2800" b="1" smtClean="0">
                <a:solidFill>
                  <a:schemeClr val="tx1"/>
                </a:solidFill>
              </a:rPr>
            </a:br>
            <a:r>
              <a:rPr lang="uk-UA" sz="2800" b="1" smtClean="0">
                <a:solidFill>
                  <a:schemeClr val="tx1"/>
                </a:solidFill>
              </a:rPr>
              <a:t>передбачає, що </a:t>
            </a:r>
            <a:br>
              <a:rPr lang="uk-UA" sz="2800" b="1" smtClean="0">
                <a:solidFill>
                  <a:schemeClr val="tx1"/>
                </a:solidFill>
              </a:rPr>
            </a:br>
            <a:r>
              <a:rPr lang="uk-UA" sz="2800" b="1" smtClean="0">
                <a:solidFill>
                  <a:schemeClr val="tx1"/>
                </a:solidFill>
              </a:rPr>
              <a:t>(організаційно-управлінські </a:t>
            </a:r>
            <a:br>
              <a:rPr lang="uk-UA" sz="2800" b="1" smtClean="0">
                <a:solidFill>
                  <a:schemeClr val="tx1"/>
                </a:solidFill>
              </a:rPr>
            </a:br>
            <a:r>
              <a:rPr lang="uk-UA" sz="2800" b="1" smtClean="0">
                <a:solidFill>
                  <a:schemeClr val="tx1"/>
                </a:solidFill>
              </a:rPr>
              <a:t>документи ЗВО):</a:t>
            </a:r>
          </a:p>
        </p:txBody>
      </p:sp>
      <p:sp>
        <p:nvSpPr>
          <p:cNvPr id="73730" name="Rectangle 3"/>
          <p:cNvSpPr>
            <a:spLocks noGrp="1"/>
          </p:cNvSpPr>
          <p:nvPr>
            <p:ph type="body" idx="4294967295"/>
          </p:nvPr>
        </p:nvSpPr>
        <p:spPr>
          <a:xfrm>
            <a:off x="822325" y="1846263"/>
            <a:ext cx="7543800" cy="4319587"/>
          </a:xfrm>
        </p:spPr>
        <p:txBody>
          <a:bodyPr/>
          <a:lstStyle/>
          <a:p>
            <a:pPr>
              <a:lnSpc>
                <a:spcPct val="80000"/>
              </a:lnSpc>
            </a:pPr>
            <a:r>
              <a:rPr lang="uk-UA" sz="1800" smtClean="0">
                <a:solidFill>
                  <a:schemeClr val="tx1"/>
                </a:solidFill>
              </a:rPr>
              <a:t>       Робочі програми освітніх компонентів (або силабуси, або аналогічні документи, що містять обсяг освітнього компонента в кредитах ЄКТС та його розподіл у годинах за формами організації освітнього процесу та видами навчальних занять, зміст (основні теми, у тому числі теми практичних, семінарських та лабораторних занять, орієнтовну тематику індивідуальних та/або групових завдань), результати навчання з освітнього компонента, методи і засоби оцінювання результатів навчання, передумови для вивчення дисципліни (пререквізити), рекомендовані джерела інформації). </a:t>
            </a:r>
          </a:p>
          <a:p>
            <a:pPr>
              <a:lnSpc>
                <a:spcPct val="80000"/>
              </a:lnSpc>
            </a:pPr>
            <a:endParaRPr lang="uk-UA" sz="1800" smtClean="0">
              <a:solidFill>
                <a:srgbClr val="A50021"/>
              </a:solidFill>
            </a:endParaRPr>
          </a:p>
          <a:p>
            <a:pPr>
              <a:lnSpc>
                <a:spcPct val="80000"/>
              </a:lnSpc>
            </a:pPr>
            <a:r>
              <a:rPr lang="uk-UA" sz="1800" smtClean="0">
                <a:solidFill>
                  <a:srgbClr val="A50021"/>
                </a:solidFill>
              </a:rPr>
              <a:t>+ Відповідність підкритерію 9.3. передбачає</a:t>
            </a:r>
            <a:r>
              <a:rPr lang="uk-UA" sz="1800" smtClean="0">
                <a:solidFill>
                  <a:schemeClr val="tx1"/>
                </a:solidFill>
              </a:rPr>
              <a:t>: ……рекомендовані джерела інформації</a:t>
            </a:r>
          </a:p>
          <a:p>
            <a:pPr algn="ctr">
              <a:lnSpc>
                <a:spcPct val="80000"/>
              </a:lnSpc>
            </a:pPr>
            <a:r>
              <a:rPr lang="ru-RU" b="1" smtClean="0">
                <a:solidFill>
                  <a:schemeClr val="accent1"/>
                </a:solidFill>
              </a:rPr>
              <a:t>11. Посилання на інформаційні ресурси в Інтернеті, відеолекції, інше методичне забезпечення </a:t>
            </a:r>
            <a:r>
              <a:rPr lang="ru-RU" sz="1400" b="1" smtClean="0"/>
              <a:t>(</a:t>
            </a:r>
            <a:r>
              <a:rPr lang="uk-UA" sz="1400" i="1" smtClean="0">
                <a:solidFill>
                  <a:schemeClr val="accent1"/>
                </a:solidFill>
              </a:rPr>
              <a:t>+ автономія викладача</a:t>
            </a:r>
            <a:r>
              <a:rPr lang="ru-RU" sz="1400" b="1" smtClean="0"/>
              <a:t>)</a:t>
            </a:r>
            <a:br>
              <a:rPr lang="ru-RU" sz="1400" b="1" smtClean="0"/>
            </a:br>
            <a:endParaRPr lang="uk-UA" sz="1400" b="1"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uk-UA" sz="4400" smtClean="0">
                <a:solidFill>
                  <a:srgbClr val="6600FF"/>
                </a:solidFill>
              </a:rPr>
              <a:t>Додатковий пункт</a:t>
            </a:r>
            <a:r>
              <a:rPr lang="uk-UA" sz="3600" b="1" smtClean="0"/>
              <a:t> </a:t>
            </a:r>
            <a:br>
              <a:rPr lang="uk-UA" sz="3600" b="1" smtClean="0"/>
            </a:br>
            <a:r>
              <a:rPr lang="uk-UA" sz="3200" b="1" smtClean="0">
                <a:latin typeface="Times New Roman" pitchFamily="18" charset="0"/>
              </a:rPr>
              <a:t>12. Особливості навчання за денною формою в умовах подовження дії обставин непереборної сили</a:t>
            </a:r>
          </a:p>
        </p:txBody>
      </p:sp>
      <p:sp>
        <p:nvSpPr>
          <p:cNvPr id="74754" name="Rectangle 3"/>
          <p:cNvSpPr>
            <a:spLocks noGrp="1"/>
          </p:cNvSpPr>
          <p:nvPr>
            <p:ph type="body" idx="4294967295"/>
          </p:nvPr>
        </p:nvSpPr>
        <p:spPr>
          <a:xfrm>
            <a:off x="822325" y="2133600"/>
            <a:ext cx="7543800" cy="4103688"/>
          </a:xfrm>
        </p:spPr>
        <p:txBody>
          <a:bodyPr/>
          <a:lstStyle/>
          <a:p>
            <a:pPr>
              <a:lnSpc>
                <a:spcPct val="70000"/>
              </a:lnSpc>
            </a:pPr>
            <a:endParaRPr lang="uk-UA" sz="1200" smtClean="0"/>
          </a:p>
          <a:p>
            <a:pPr>
              <a:lnSpc>
                <a:spcPct val="70000"/>
              </a:lnSpc>
            </a:pPr>
            <a:r>
              <a:rPr lang="uk-UA" sz="1200" b="1" smtClean="0"/>
              <a:t/>
            </a:r>
            <a:br>
              <a:rPr lang="uk-UA" sz="1200" b="1" smtClean="0"/>
            </a:br>
            <a:r>
              <a:rPr lang="uk-UA" sz="1200" smtClean="0"/>
              <a:t>       </a:t>
            </a:r>
            <a:r>
              <a:rPr lang="uk-UA" sz="2400" smtClean="0"/>
              <a:t>В умовах дії </a:t>
            </a:r>
            <a:r>
              <a:rPr lang="uk-UA" sz="2400" b="1" smtClean="0"/>
              <a:t>обставин непереборної сили </a:t>
            </a:r>
            <a:r>
              <a:rPr lang="uk-UA" sz="2400" smtClean="0"/>
              <a:t>освітній процес в університеті здійснюється відповідно до наказів/ розпоряджень ректора/ проректора або за змішаною формою навчання  або повністю дистанційно в синхронному режимі.</a:t>
            </a:r>
          </a:p>
          <a:p>
            <a:pPr>
              <a:lnSpc>
                <a:spcPct val="70000"/>
              </a:lnSpc>
            </a:pPr>
            <a:r>
              <a:rPr lang="uk-UA" sz="2400" smtClean="0"/>
              <a:t>             Складання підсумкового семестрового контролю: в разі запровадження жорстких обмежень з забороною відвідування ЗВО студентам денної форми навчання надається можливість скласти залік/екзамен дистанційно на платформі Moodle в дистанційному курсі «______________________________».</a:t>
            </a:r>
          </a:p>
          <a:p>
            <a:pPr>
              <a:lnSpc>
                <a:spcPct val="70000"/>
              </a:lnSpc>
            </a:pPr>
            <a:r>
              <a:rPr lang="uk-UA" sz="1200" smtClean="0"/>
              <a:t/>
            </a:r>
            <a:br>
              <a:rPr lang="uk-UA" sz="1200" smtClean="0"/>
            </a:br>
            <a:endParaRPr lang="uk-UA" sz="12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uk-UA" smtClean="0"/>
              <a:t>Помилка</a:t>
            </a:r>
          </a:p>
        </p:txBody>
      </p:sp>
      <p:pic>
        <p:nvPicPr>
          <p:cNvPr id="75778" name="Picture 3"/>
          <p:cNvPicPr>
            <a:picLocks noChangeAspect="1" noChangeArrowheads="1"/>
          </p:cNvPicPr>
          <p:nvPr>
            <p:ph type="body" idx="4294967295"/>
          </p:nvPr>
        </p:nvPicPr>
        <p:blipFill>
          <a:blip r:embed="rId2"/>
          <a:srcRect/>
          <a:stretch>
            <a:fillRect/>
          </a:stretch>
        </p:blip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bwMode="auto"/>
        <p:txBody>
          <a:bodyPr wrap="square" numCol="1" anchorCtr="0" compatLnSpc="1">
            <a:prstTxWarp prst="textNoShape">
              <a:avLst/>
            </a:prstTxWarp>
          </a:bodyPr>
          <a:lstStyle/>
          <a:p>
            <a:pPr>
              <a:defRPr/>
            </a:pPr>
            <a:endParaRPr lang="ru-RU" smtClean="0"/>
          </a:p>
        </p:txBody>
      </p:sp>
      <p:sp>
        <p:nvSpPr>
          <p:cNvPr id="76802" name="Rectangle 3"/>
          <p:cNvSpPr>
            <a:spLocks noGrp="1"/>
          </p:cNvSpPr>
          <p:nvPr>
            <p:ph type="body" idx="1"/>
          </p:nvPr>
        </p:nvSpPr>
        <p:spPr/>
        <p:txBody>
          <a:bodyPr/>
          <a:lstStyle/>
          <a:p>
            <a:endParaRPr lang="ru-RU" smtClean="0"/>
          </a:p>
        </p:txBody>
      </p:sp>
      <p:pic>
        <p:nvPicPr>
          <p:cNvPr id="76803" name="Picture 5" descr="Побажання гарного дня в картинках, своїми словами, у віршах, в смс та  християнські побажання доброго дня — Укрaїнa — tsn.ua"/>
          <p:cNvPicPr>
            <a:picLocks noChangeAspect="1" noChangeArrowheads="1"/>
          </p:cNvPicPr>
          <p:nvPr/>
        </p:nvPicPr>
        <p:blipFill>
          <a:blip r:embed="rId2"/>
          <a:srcRect/>
          <a:stretch>
            <a:fillRect/>
          </a:stretch>
        </p:blipFill>
        <p:spPr bwMode="auto">
          <a:xfrm>
            <a:off x="0" y="0"/>
            <a:ext cx="9144000" cy="630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p:cNvPicPr>
            <a:picLocks noChangeAspect="1" noChangeArrowheads="1"/>
          </p:cNvPicPr>
          <p:nvPr>
            <p:ph type="body" idx="4294967295"/>
          </p:nvPr>
        </p:nvPicPr>
        <p:blipFill>
          <a:blip r:embed="rId2"/>
          <a:srcRect/>
          <a:stretch>
            <a:fillRect/>
          </a:stretch>
        </p:blipFill>
        <p:spPr>
          <a:xfrm>
            <a:off x="827088" y="692150"/>
            <a:ext cx="7543800" cy="51752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ru-RU" sz="2400" smtClean="0">
                <a:solidFill>
                  <a:schemeClr val="accent1"/>
                </a:solidFill>
              </a:rPr>
              <a:t>1.6. Перелік компетентностей, що формує дана дисципліна </a:t>
            </a:r>
            <a:br>
              <a:rPr lang="ru-RU" sz="2400" smtClean="0">
                <a:solidFill>
                  <a:schemeClr val="accent1"/>
                </a:solidFill>
              </a:rPr>
            </a:br>
            <a:r>
              <a:rPr lang="ru-RU" sz="2400" smtClean="0">
                <a:solidFill>
                  <a:schemeClr val="accent1"/>
                </a:solidFill>
              </a:rPr>
              <a:t>1.7. Перелік результатів навчання, що формує дана дисципліна</a:t>
            </a:r>
            <a:endParaRPr lang="uk-UA" sz="2400" smtClean="0">
              <a:solidFill>
                <a:schemeClr val="accent1"/>
              </a:solidFill>
            </a:endParaRPr>
          </a:p>
        </p:txBody>
      </p:sp>
      <p:sp>
        <p:nvSpPr>
          <p:cNvPr id="34818" name="Rectangle 3"/>
          <p:cNvSpPr>
            <a:spLocks noGrp="1"/>
          </p:cNvSpPr>
          <p:nvPr>
            <p:ph type="body" idx="4294967295"/>
          </p:nvPr>
        </p:nvSpPr>
        <p:spPr>
          <a:xfrm>
            <a:off x="822325" y="1846263"/>
            <a:ext cx="7543800" cy="4319587"/>
          </a:xfrm>
        </p:spPr>
        <p:txBody>
          <a:bodyPr/>
          <a:lstStyle/>
          <a:p>
            <a:pPr eaLnBrk="1" hangingPunct="1">
              <a:lnSpc>
                <a:spcPct val="100000"/>
              </a:lnSpc>
            </a:pPr>
            <a:r>
              <a:rPr lang="uk-UA" sz="2800" i="1" smtClean="0"/>
              <a:t>Мають відповідати </a:t>
            </a:r>
            <a:r>
              <a:rPr lang="uk-UA" sz="2800" b="1" i="1" smtClean="0"/>
              <a:t>року набору</a:t>
            </a:r>
            <a:r>
              <a:rPr lang="uk-UA" sz="2800" i="1" smtClean="0"/>
              <a:t> здобувачів:</a:t>
            </a:r>
          </a:p>
          <a:p>
            <a:pPr eaLnBrk="1" hangingPunct="1">
              <a:lnSpc>
                <a:spcPct val="100000"/>
              </a:lnSpc>
            </a:pPr>
            <a:r>
              <a:rPr lang="uk-UA" sz="2800" i="1" smtClean="0"/>
              <a:t>1 курс – ОПП 202</a:t>
            </a:r>
            <a:r>
              <a:rPr lang="en-US" sz="2800" i="1" smtClean="0"/>
              <a:t>5</a:t>
            </a:r>
            <a:r>
              <a:rPr lang="uk-UA" sz="2800" i="1" smtClean="0"/>
              <a:t> р.</a:t>
            </a:r>
          </a:p>
          <a:p>
            <a:pPr eaLnBrk="1" hangingPunct="1">
              <a:lnSpc>
                <a:spcPct val="100000"/>
              </a:lnSpc>
            </a:pPr>
            <a:r>
              <a:rPr lang="uk-UA" sz="2800" i="1" smtClean="0"/>
              <a:t>2 курс – ОПП 202</a:t>
            </a:r>
            <a:r>
              <a:rPr lang="en-US" sz="2800" i="1" smtClean="0"/>
              <a:t>4</a:t>
            </a:r>
            <a:r>
              <a:rPr lang="uk-UA" sz="2800" i="1" smtClean="0"/>
              <a:t> р.</a:t>
            </a:r>
          </a:p>
          <a:p>
            <a:pPr eaLnBrk="1" hangingPunct="1">
              <a:lnSpc>
                <a:spcPct val="100000"/>
              </a:lnSpc>
            </a:pPr>
            <a:r>
              <a:rPr lang="uk-UA" sz="2800" i="1" smtClean="0"/>
              <a:t>3 курс – ОПП 202</a:t>
            </a:r>
            <a:r>
              <a:rPr lang="en-US" sz="2800" i="1" smtClean="0"/>
              <a:t>3</a:t>
            </a:r>
            <a:r>
              <a:rPr lang="uk-UA" sz="2800" i="1" smtClean="0"/>
              <a:t> р.</a:t>
            </a:r>
          </a:p>
          <a:p>
            <a:pPr eaLnBrk="1" hangingPunct="1">
              <a:lnSpc>
                <a:spcPct val="100000"/>
              </a:lnSpc>
            </a:pPr>
            <a:r>
              <a:rPr lang="uk-UA" sz="2800" i="1" smtClean="0"/>
              <a:t>4 курс – ОПП 202</a:t>
            </a:r>
            <a:r>
              <a:rPr lang="en-US" sz="2800" i="1" smtClean="0"/>
              <a:t>2</a:t>
            </a:r>
            <a:r>
              <a:rPr lang="uk-UA" sz="2800" i="1" smtClean="0"/>
              <a:t> р.</a:t>
            </a:r>
          </a:p>
          <a:p>
            <a:pPr eaLnBrk="1" hangingPunct="1">
              <a:lnSpc>
                <a:spcPct val="100000"/>
              </a:lnSpc>
            </a:pPr>
            <a:r>
              <a:rPr lang="uk-UA" sz="2800" i="1" smtClean="0">
                <a:solidFill>
                  <a:srgbClr val="FF0000"/>
                </a:solidFill>
              </a:rPr>
              <a:t>Будьте уважні, якщо 1 РП для декількох ОПП!</a:t>
            </a:r>
          </a:p>
          <a:p>
            <a:endParaRPr lang="ru-RU" sz="180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ru-RU" sz="3200" smtClean="0">
                <a:solidFill>
                  <a:schemeClr val="accent1"/>
                </a:solidFill>
              </a:rPr>
              <a:t>1.8. Пререквізити: вказати перелік дисциплін, що передують вивченню даної дисципліни</a:t>
            </a:r>
            <a:endParaRPr lang="uk-UA" sz="3200" smtClean="0">
              <a:solidFill>
                <a:schemeClr val="accent1"/>
              </a:solidFill>
            </a:endParaRPr>
          </a:p>
        </p:txBody>
      </p:sp>
      <p:sp>
        <p:nvSpPr>
          <p:cNvPr id="35842" name="Rectangle 3"/>
          <p:cNvSpPr>
            <a:spLocks noGrp="1"/>
          </p:cNvSpPr>
          <p:nvPr>
            <p:ph type="body" idx="4294967295"/>
          </p:nvPr>
        </p:nvSpPr>
        <p:spPr/>
        <p:txBody>
          <a:bodyPr/>
          <a:lstStyle/>
          <a:p>
            <a:pPr>
              <a:lnSpc>
                <a:spcPct val="80000"/>
              </a:lnSpc>
            </a:pPr>
            <a:r>
              <a:rPr lang="uk-UA" sz="3200" smtClean="0">
                <a:latin typeface="Times New Roman" pitchFamily="18" charset="0"/>
              </a:rPr>
              <a:t>Якщо </a:t>
            </a:r>
            <a:r>
              <a:rPr lang="uk-UA" sz="3200" b="1" smtClean="0">
                <a:latin typeface="Times New Roman" pitchFamily="18" charset="0"/>
              </a:rPr>
              <a:t>дисципліна ОК</a:t>
            </a:r>
            <a:r>
              <a:rPr lang="uk-UA" sz="3200" smtClean="0">
                <a:latin typeface="Times New Roman" pitchFamily="18" charset="0"/>
              </a:rPr>
              <a:t> – чітко дотримуємось структурно-логічної схеми з ОПП!</a:t>
            </a:r>
          </a:p>
          <a:p>
            <a:pPr>
              <a:lnSpc>
                <a:spcPct val="80000"/>
              </a:lnSpc>
            </a:pPr>
            <a:r>
              <a:rPr lang="uk-UA" sz="3200" smtClean="0">
                <a:latin typeface="Times New Roman" pitchFamily="18" charset="0"/>
              </a:rPr>
              <a:t>Якщо дисципліна ВК – керуємось логікою</a:t>
            </a:r>
          </a:p>
          <a:p>
            <a:pPr>
              <a:lnSpc>
                <a:spcPct val="80000"/>
              </a:lnSpc>
            </a:pPr>
            <a:endParaRPr lang="uk-UA" sz="3200" smtClean="0">
              <a:latin typeface="Times New Roman" pitchFamily="18" charset="0"/>
            </a:endParaRPr>
          </a:p>
          <a:p>
            <a:pPr>
              <a:lnSpc>
                <a:spcPct val="80000"/>
              </a:lnSpc>
            </a:pPr>
            <a:r>
              <a:rPr lang="uk-UA" sz="3200" smtClean="0">
                <a:latin typeface="Times New Roman" pitchFamily="18" charset="0"/>
              </a:rPr>
              <a:t>Якщо щось </a:t>
            </a:r>
            <a:r>
              <a:rPr lang="uk-UA" sz="3200" i="1" smtClean="0">
                <a:latin typeface="Times New Roman" pitchFamily="18" charset="0"/>
              </a:rPr>
              <a:t>не подобається</a:t>
            </a:r>
            <a:r>
              <a:rPr lang="uk-UA" sz="3200" smtClean="0">
                <a:latin typeface="Times New Roman" pitchFamily="18" charset="0"/>
              </a:rPr>
              <a:t> в структурно-логічній схемі – </a:t>
            </a:r>
            <a:r>
              <a:rPr lang="uk-UA" sz="3200" b="1" smtClean="0">
                <a:solidFill>
                  <a:schemeClr val="accent1"/>
                </a:solidFill>
                <a:latin typeface="Times New Roman" pitchFamily="18" charset="0"/>
              </a:rPr>
              <a:t>комунікуємо з гарантом</a:t>
            </a:r>
            <a:r>
              <a:rPr lang="uk-UA" sz="3200" smtClean="0">
                <a:latin typeface="Times New Roman" pitchFamily="18" charset="0"/>
              </a:rPr>
              <a:t>, щоб в ПРОЄКТІ ОПП врахувати зміни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bwMode="auto"/>
        <p:txBody>
          <a:bodyPr wrap="square" numCol="1" anchorCtr="0" compatLnSpc="1">
            <a:prstTxWarp prst="textNoShape">
              <a:avLst/>
            </a:prstTxWarp>
          </a:bodyPr>
          <a:lstStyle/>
          <a:p>
            <a:pPr algn="ctr">
              <a:defRPr/>
            </a:pPr>
            <a:r>
              <a:rPr lang="uk-UA" b="1" smtClean="0"/>
              <a:t>2. Тематичний план навчальної дисципліни</a:t>
            </a:r>
            <a:endParaRPr lang="ru-RU" b="1" smtClean="0"/>
          </a:p>
        </p:txBody>
      </p:sp>
      <p:sp>
        <p:nvSpPr>
          <p:cNvPr id="36866" name="Rectangle 3"/>
          <p:cNvSpPr>
            <a:spLocks noGrp="1"/>
          </p:cNvSpPr>
          <p:nvPr>
            <p:ph type="body" idx="4294967295"/>
          </p:nvPr>
        </p:nvSpPr>
        <p:spPr/>
        <p:txBody>
          <a:bodyPr/>
          <a:lstStyle/>
          <a:p>
            <a:pPr marL="381000" indent="-381000">
              <a:buFont typeface="Calibri" pitchFamily="34" charset="0"/>
              <a:buAutoNum type="arabicPeriod"/>
            </a:pPr>
            <a:r>
              <a:rPr lang="uk-UA" sz="3200" smtClean="0">
                <a:solidFill>
                  <a:schemeClr val="tx1"/>
                </a:solidFill>
              </a:rPr>
              <a:t>Має </a:t>
            </a:r>
            <a:r>
              <a:rPr lang="uk-UA" sz="3200" smtClean="0">
                <a:solidFill>
                  <a:schemeClr val="accent2"/>
                </a:solidFill>
              </a:rPr>
              <a:t>повністю відповідати заявленим результатам навчання</a:t>
            </a:r>
            <a:r>
              <a:rPr lang="uk-UA" sz="3200" smtClean="0">
                <a:solidFill>
                  <a:schemeClr val="tx1"/>
                </a:solidFill>
              </a:rPr>
              <a:t> (враховувати відповідні теми) </a:t>
            </a:r>
            <a:r>
              <a:rPr lang="uk-UA" sz="3200" smtClean="0">
                <a:solidFill>
                  <a:schemeClr val="accent2"/>
                </a:solidFill>
              </a:rPr>
              <a:t>і компетентностям</a:t>
            </a:r>
            <a:r>
              <a:rPr lang="uk-UA" sz="3200" smtClean="0">
                <a:solidFill>
                  <a:schemeClr val="tx1"/>
                </a:solidFill>
              </a:rPr>
              <a:t> (відповідні уміння, навички тощо).</a:t>
            </a:r>
          </a:p>
          <a:p>
            <a:pPr marL="381000" indent="-381000" algn="just">
              <a:buSzTx/>
              <a:buFont typeface="Symbol" pitchFamily="18" charset="2"/>
              <a:buChar char=""/>
            </a:pPr>
            <a:endParaRPr lang="ru-RU" sz="3200" smtClean="0">
              <a:solidFill>
                <a:schemeClr val="tx1"/>
              </a:solidFill>
            </a:endParaRPr>
          </a:p>
        </p:txBody>
      </p:sp>
      <p:pic>
        <p:nvPicPr>
          <p:cNvPr id="36867" name="Picture 2"/>
          <p:cNvPicPr>
            <a:picLocks noChangeAspect="1" noChangeArrowheads="1"/>
          </p:cNvPicPr>
          <p:nvPr/>
        </p:nvPicPr>
        <p:blipFill>
          <a:blip r:embed="rId2"/>
          <a:srcRect/>
          <a:stretch>
            <a:fillRect/>
          </a:stretch>
        </p:blipFill>
        <p:spPr bwMode="auto">
          <a:xfrm>
            <a:off x="107950" y="142875"/>
            <a:ext cx="935038" cy="942975"/>
          </a:xfrm>
          <a:prstGeom prst="rect">
            <a:avLst/>
          </a:prstGeom>
          <a:noFill/>
          <a:ln w="9525">
            <a:noFill/>
            <a:miter lim="800000"/>
            <a:headEnd/>
            <a:tailEnd/>
          </a:ln>
        </p:spPr>
      </p:pic>
      <p:pic>
        <p:nvPicPr>
          <p:cNvPr id="36868" name="Picture 5"/>
          <p:cNvPicPr>
            <a:picLocks noChangeAspect="1" noChangeArrowheads="1"/>
          </p:cNvPicPr>
          <p:nvPr/>
        </p:nvPicPr>
        <p:blipFill>
          <a:blip r:embed="rId3"/>
          <a:srcRect/>
          <a:stretch>
            <a:fillRect/>
          </a:stretch>
        </p:blipFill>
        <p:spPr bwMode="auto">
          <a:xfrm>
            <a:off x="2916238" y="3789363"/>
            <a:ext cx="6227762" cy="306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bwMode="auto"/>
        <p:txBody>
          <a:bodyPr wrap="square" numCol="1" anchorCtr="0" compatLnSpc="1">
            <a:prstTxWarp prst="textNoShape">
              <a:avLst/>
            </a:prstTxWarp>
          </a:bodyPr>
          <a:lstStyle/>
          <a:p>
            <a:pPr algn="ctr"/>
            <a:r>
              <a:rPr lang="uk-UA" sz="3600" b="1" smtClean="0">
                <a:solidFill>
                  <a:schemeClr val="tx1"/>
                </a:solidFill>
              </a:rPr>
              <a:t>3. Структура навчальної дисципліни</a:t>
            </a:r>
            <a:r>
              <a:rPr lang="uk-UA" sz="2400" smtClean="0"/>
              <a:t> </a:t>
            </a:r>
            <a:br>
              <a:rPr lang="uk-UA" sz="2400" smtClean="0"/>
            </a:br>
            <a:r>
              <a:rPr lang="uk-UA" sz="2400" smtClean="0"/>
              <a:t> </a:t>
            </a:r>
            <a:r>
              <a:rPr lang="uk-UA" sz="2400" b="1" i="1" u="sng" smtClean="0">
                <a:solidFill>
                  <a:srgbClr val="6600FF"/>
                </a:solidFill>
              </a:rPr>
              <a:t>Просто уважно вносимо цифри</a:t>
            </a:r>
            <a:r>
              <a:rPr lang="uk-UA" sz="5400" b="1" i="1" u="sng" smtClean="0"/>
              <a:t> </a:t>
            </a:r>
            <a:endParaRPr lang="ru-RU" sz="5400" b="1" i="1" u="sng" smtClean="0"/>
          </a:p>
        </p:txBody>
      </p:sp>
      <p:sp>
        <p:nvSpPr>
          <p:cNvPr id="37890" name="Rectangle 3"/>
          <p:cNvSpPr>
            <a:spLocks noGrp="1"/>
          </p:cNvSpPr>
          <p:nvPr>
            <p:ph type="body" sz="half" idx="4294967295"/>
          </p:nvPr>
        </p:nvSpPr>
        <p:spPr>
          <a:xfrm>
            <a:off x="827088" y="1844675"/>
            <a:ext cx="3695700" cy="4022725"/>
          </a:xfrm>
        </p:spPr>
        <p:txBody>
          <a:bodyPr/>
          <a:lstStyle/>
          <a:p>
            <a:pPr marL="381000" indent="-381000"/>
            <a:endParaRPr lang="uk-UA" sz="2400" b="1" i="1" u="sng" smtClean="0"/>
          </a:p>
          <a:p>
            <a:pPr marL="381000" indent="-381000"/>
            <a:endParaRPr lang="uk-UA" sz="2400" smtClean="0"/>
          </a:p>
        </p:txBody>
      </p:sp>
      <p:pic>
        <p:nvPicPr>
          <p:cNvPr id="37891" name="Picture 6"/>
          <p:cNvPicPr>
            <a:picLocks noChangeAspect="1" noChangeArrowheads="1"/>
          </p:cNvPicPr>
          <p:nvPr>
            <p:ph type="body" sz="half" idx="4294967295"/>
          </p:nvPr>
        </p:nvPicPr>
        <p:blipFill>
          <a:blip r:embed="rId2"/>
          <a:srcRect/>
          <a:stretch>
            <a:fillRect/>
          </a:stretch>
        </p:blipFill>
        <p:spPr>
          <a:xfrm>
            <a:off x="4670425" y="3933825"/>
            <a:ext cx="4294188" cy="2519363"/>
          </a:xfrm>
        </p:spPr>
      </p:pic>
      <p:pic>
        <p:nvPicPr>
          <p:cNvPr id="37892" name="Picture 2"/>
          <p:cNvPicPr>
            <a:picLocks noChangeAspect="1" noChangeArrowheads="1"/>
          </p:cNvPicPr>
          <p:nvPr/>
        </p:nvPicPr>
        <p:blipFill>
          <a:blip r:embed="rId3"/>
          <a:srcRect/>
          <a:stretch>
            <a:fillRect/>
          </a:stretch>
        </p:blipFill>
        <p:spPr bwMode="auto">
          <a:xfrm>
            <a:off x="107950" y="142875"/>
            <a:ext cx="935038" cy="942975"/>
          </a:xfrm>
          <a:prstGeom prst="rect">
            <a:avLst/>
          </a:prstGeom>
          <a:noFill/>
          <a:ln w="9525">
            <a:noFill/>
            <a:miter lim="800000"/>
            <a:headEnd/>
            <a:tailEnd/>
          </a:ln>
        </p:spPr>
      </p:pic>
      <p:pic>
        <p:nvPicPr>
          <p:cNvPr id="37893" name="Picture 7"/>
          <p:cNvPicPr>
            <a:picLocks noChangeAspect="1" noChangeArrowheads="1"/>
          </p:cNvPicPr>
          <p:nvPr/>
        </p:nvPicPr>
        <p:blipFill>
          <a:blip r:embed="rId4"/>
          <a:srcRect/>
          <a:stretch>
            <a:fillRect/>
          </a:stretch>
        </p:blipFill>
        <p:spPr bwMode="auto">
          <a:xfrm>
            <a:off x="179388" y="1916113"/>
            <a:ext cx="45339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solidFill>
          <a:schemeClr val="accent1">
            <a:lumMod val="20000"/>
            <a:lumOff val="80000"/>
          </a:schemeClr>
        </a:solidFill>
      </a:spPr>
      <a:bodyPr vert="horz" lIns="0" tIns="45720" rIns="0" bIns="45720" rtlCol="0">
        <a:normAutofit/>
      </a:bodyPr>
      <a:lstStyle>
        <a:defPPr marL="93663" indent="-11113" algn="just">
          <a:buFont typeface="Calibri" panose="020F0502020204030204" pitchFamily="34" charset="0"/>
          <a:buNone/>
          <a:defRPr dirty="0"/>
        </a:defPPr>
      </a:lstStyle>
    </a:txDef>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3434</TotalTime>
  <Words>1703</Words>
  <Application>Microsoft Office PowerPoint</Application>
  <PresentationFormat>Экран (4:3)</PresentationFormat>
  <Paragraphs>195</Paragraphs>
  <Slides>47</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6</vt:i4>
      </vt:variant>
      <vt:variant>
        <vt:lpstr>Заголовки слайдов</vt:lpstr>
      </vt:variant>
      <vt:variant>
        <vt:i4>47</vt:i4>
      </vt:variant>
    </vt:vector>
  </HeadingPairs>
  <TitlesOfParts>
    <vt:vector size="58" baseType="lpstr">
      <vt:lpstr>Arial</vt:lpstr>
      <vt:lpstr>Calibri Light</vt:lpstr>
      <vt:lpstr>Calibri</vt:lpstr>
      <vt:lpstr>Times New Roman</vt:lpstr>
      <vt:lpstr>Symbol</vt:lpstr>
      <vt:lpstr>Ретро</vt:lpstr>
      <vt:lpstr>Ретро</vt:lpstr>
      <vt:lpstr>Ретро</vt:lpstr>
      <vt:lpstr>Ретро</vt:lpstr>
      <vt:lpstr>Ретро</vt:lpstr>
      <vt:lpstr>Ретро</vt:lpstr>
      <vt:lpstr>Робоча програма очима студента…   і не тільки</vt:lpstr>
      <vt:lpstr>Хто несе відповідальність</vt:lpstr>
      <vt:lpstr>Слайд 3</vt:lpstr>
      <vt:lpstr>Бракує назви ОП</vt:lpstr>
      <vt:lpstr>Слайд 5</vt:lpstr>
      <vt:lpstr>1.6. Перелік компетентностей, що формує дана дисципліна  1.7. Перелік результатів навчання, що формує дана дисципліна</vt:lpstr>
      <vt:lpstr>1.8. Пререквізити: вказати перелік дисциплін, що передують вивченню даної дисципліни</vt:lpstr>
      <vt:lpstr>2. Тематичний план навчальної дисципліни</vt:lpstr>
      <vt:lpstr>3. Структура навчальної дисципліни   Просто уважно вносимо цифри </vt:lpstr>
      <vt:lpstr>4. Теми семінарських  (практичних, лабораторних) занять – мають враховувати специфіку ОПП</vt:lpstr>
      <vt:lpstr>Слайд 11</vt:lpstr>
      <vt:lpstr>Слайд 12</vt:lpstr>
      <vt:lpstr>Як заповнюємо</vt:lpstr>
      <vt:lpstr>Приклад</vt:lpstr>
      <vt:lpstr>Краще не робити так</vt:lpstr>
      <vt:lpstr>5. Самостійна робота (4.9.Положення)</vt:lpstr>
      <vt:lpstr>4.9.Самостійна робота (Положення)</vt:lpstr>
      <vt:lpstr>Слайд 18</vt:lpstr>
      <vt:lpstr>Як може вилядати Короткий варіант</vt:lpstr>
      <vt:lpstr>Розлогий варіант</vt:lpstr>
      <vt:lpstr>6.Індивідуальне завдання (Положення)</vt:lpstr>
      <vt:lpstr>6. Індивідуальне завдання</vt:lpstr>
      <vt:lpstr>7. Методи навчання (+ автономія викладача) Під час вивчення дисципліни «____________________________________» застосовуються наступні методи навчання (або…або…або…):</vt:lpstr>
      <vt:lpstr>8. Методи контролю /Критерії оцінювання (+ автономія викладача)</vt:lpstr>
      <vt:lpstr>Приклад</vt:lpstr>
      <vt:lpstr>Приклад</vt:lpstr>
      <vt:lpstr>Слайд 27</vt:lpstr>
      <vt:lpstr>Приклад Критерії оцінювання поточного контролю:</vt:lpstr>
      <vt:lpstr>Слайд 29</vt:lpstr>
      <vt:lpstr>Слайд 30</vt:lpstr>
      <vt:lpstr>Підсумковий семестровий контроль (варіанти)</vt:lpstr>
      <vt:lpstr>Підсумковий семестровий контроль (варіанти)</vt:lpstr>
      <vt:lpstr>Критерії оцінювання підсумкового контролю:</vt:lpstr>
      <vt:lpstr>Критерії оцінювання навчальних досягнень</vt:lpstr>
      <vt:lpstr>9. Схема нарахування балів</vt:lpstr>
      <vt:lpstr>9. Схема нарахування балів (варіанти)</vt:lpstr>
      <vt:lpstr>9. Схема нарахування балів (варіанти)</vt:lpstr>
      <vt:lpstr>9. Схема нарахування балів (варіанти)</vt:lpstr>
      <vt:lpstr>Мінімальний бал</vt:lpstr>
      <vt:lpstr>Шкала оцінювання: або…або</vt:lpstr>
      <vt:lpstr>10. Рекомендована література</vt:lpstr>
      <vt:lpstr>10. Рекомендована література</vt:lpstr>
      <vt:lpstr>Звернення Національного агентства стосовно виявлених практик використання російськомовної літератури та  російськомовного навчання</vt:lpstr>
      <vt:lpstr>Відповідність підкритерію 7.1  передбачає, що  (організаційно-управлінські  документи ЗВО):</vt:lpstr>
      <vt:lpstr>Додатковий пункт  12. Особливості навчання за денною формою в умовах подовження дії обставин непереборної сили</vt:lpstr>
      <vt:lpstr>Помилка</vt:lpstr>
      <vt:lpstr>Слайд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Кафедра</dc:creator>
  <cp:lastModifiedBy>Microsoft Office</cp:lastModifiedBy>
  <cp:revision>294</cp:revision>
  <dcterms:created xsi:type="dcterms:W3CDTF">2022-01-11T09:31:41Z</dcterms:created>
  <dcterms:modified xsi:type="dcterms:W3CDTF">2025-08-25T18:22:26Z</dcterms:modified>
</cp:coreProperties>
</file>