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57" r:id="rId3"/>
    <p:sldId id="258" r:id="rId4"/>
    <p:sldId id="259" r:id="rId5"/>
    <p:sldId id="286" r:id="rId6"/>
    <p:sldId id="285" r:id="rId7"/>
    <p:sldId id="260" r:id="rId8"/>
    <p:sldId id="261" r:id="rId9"/>
    <p:sldId id="262" r:id="rId10"/>
    <p:sldId id="265" r:id="rId11"/>
    <p:sldId id="267" r:id="rId12"/>
    <p:sldId id="264" r:id="rId13"/>
    <p:sldId id="269" r:id="rId14"/>
    <p:sldId id="270" r:id="rId15"/>
    <p:sldId id="271" r:id="rId16"/>
    <p:sldId id="273" r:id="rId17"/>
    <p:sldId id="290" r:id="rId18"/>
    <p:sldId id="289" r:id="rId19"/>
  </p:sldIdLst>
  <p:sldSz cx="12192000" cy="6858000"/>
  <p:notesSz cx="6761163" cy="9942513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Century Schoolbook" panose="02040604050505020304" pitchFamily="18" charset="0"/>
      <p:regular r:id="rId26"/>
      <p:bold r:id="rId27"/>
      <p:italic r:id="rId28"/>
      <p:boldItalic r:id="rId29"/>
    </p:embeddedFont>
    <p:embeddedFont>
      <p:font typeface="PT Serif" panose="020A0603040505020204" pitchFamily="18" charset="-52"/>
      <p:regular r:id="rId30"/>
      <p:bold r:id="rId31"/>
      <p:italic r:id="rId32"/>
      <p:boldItalic r:id="rId33"/>
    </p:embeddedFont>
    <p:embeddedFont>
      <p:font typeface="Segoe UI" panose="020B0502040204020203" pitchFamily="34" charset="0"/>
      <p:regular r:id="rId34"/>
      <p:bold r:id="rId35"/>
      <p:italic r:id="rId36"/>
      <p:boldItalic r:id="rId37"/>
    </p:embeddedFont>
  </p:embeddedFontLst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38" autoAdjust="0"/>
    <p:restoredTop sz="94660"/>
  </p:normalViewPr>
  <p:slideViewPr>
    <p:cSldViewPr>
      <p:cViewPr varScale="1">
        <p:scale>
          <a:sx n="108" d="100"/>
          <a:sy n="108" d="100"/>
        </p:scale>
        <p:origin x="720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34" Type="http://schemas.openxmlformats.org/officeDocument/2006/relationships/font" Target="fonts/font1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8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font" Target="fonts/font16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9428"/>
          </a:xfrm>
          <a:prstGeom prst="rect">
            <a:avLst/>
          </a:prstGeom>
        </p:spPr>
        <p:txBody>
          <a:bodyPr vert="horz" lIns="80175" tIns="40087" rIns="80175" bIns="40087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565" y="0"/>
            <a:ext cx="2929837" cy="499428"/>
          </a:xfrm>
          <a:prstGeom prst="rect">
            <a:avLst/>
          </a:prstGeom>
        </p:spPr>
        <p:txBody>
          <a:bodyPr vert="horz" lIns="80175" tIns="40087" rIns="80175" bIns="40087" rtlCol="0"/>
          <a:lstStyle>
            <a:lvl1pPr algn="r">
              <a:defRPr sz="1100"/>
            </a:lvl1pPr>
          </a:lstStyle>
          <a:p>
            <a:fld id="{01452474-448B-4F31-9336-1BEB73246D4C}" type="datetimeFigureOut">
              <a:rPr lang="en-US" smtClean="0"/>
              <a:t>6/28/2026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3088"/>
            <a:ext cx="2929837" cy="499426"/>
          </a:xfrm>
          <a:prstGeom prst="rect">
            <a:avLst/>
          </a:prstGeom>
        </p:spPr>
        <p:txBody>
          <a:bodyPr vert="horz" lIns="80175" tIns="40087" rIns="80175" bIns="40087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565" y="9443088"/>
            <a:ext cx="2929837" cy="499426"/>
          </a:xfrm>
          <a:prstGeom prst="rect">
            <a:avLst/>
          </a:prstGeom>
        </p:spPr>
        <p:txBody>
          <a:bodyPr vert="horz" lIns="80175" tIns="40087" rIns="80175" bIns="40087" rtlCol="0" anchor="b"/>
          <a:lstStyle>
            <a:lvl1pPr algn="r">
              <a:defRPr sz="1100"/>
            </a:lvl1pPr>
          </a:lstStyle>
          <a:p>
            <a:fld id="{A530EE2B-BAEE-46A6-898D-2E766F1DE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5722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9428"/>
          </a:xfrm>
          <a:prstGeom prst="rect">
            <a:avLst/>
          </a:prstGeom>
        </p:spPr>
        <p:txBody>
          <a:bodyPr vert="horz" lIns="80175" tIns="40087" rIns="80175" bIns="40087" rtlCol="0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565" y="0"/>
            <a:ext cx="2929837" cy="499428"/>
          </a:xfrm>
          <a:prstGeom prst="rect">
            <a:avLst/>
          </a:prstGeom>
        </p:spPr>
        <p:txBody>
          <a:bodyPr vert="horz" lIns="80175" tIns="40087" rIns="80175" bIns="40087" rtlCol="0"/>
          <a:lstStyle>
            <a:lvl1pPr algn="r">
              <a:defRPr sz="1100"/>
            </a:lvl1pPr>
          </a:lstStyle>
          <a:p>
            <a:fld id="{E81CBDBF-9934-4348-8291-8623C83A330F}" type="datetimeFigureOut">
              <a:rPr lang="ru-RU" smtClean="0"/>
              <a:t>28.06.2026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96875" y="1243013"/>
            <a:ext cx="5967413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0175" tIns="40087" rIns="80175" bIns="40087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84836"/>
            <a:ext cx="5408930" cy="3914864"/>
          </a:xfrm>
          <a:prstGeom prst="rect">
            <a:avLst/>
          </a:prstGeom>
        </p:spPr>
        <p:txBody>
          <a:bodyPr vert="horz" lIns="80175" tIns="40087" rIns="80175" bIns="40087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088"/>
            <a:ext cx="2929837" cy="499426"/>
          </a:xfrm>
          <a:prstGeom prst="rect">
            <a:avLst/>
          </a:prstGeom>
        </p:spPr>
        <p:txBody>
          <a:bodyPr vert="horz" lIns="80175" tIns="40087" rIns="80175" bIns="40087" rtlCol="0" anchor="b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565" y="9443088"/>
            <a:ext cx="2929837" cy="499426"/>
          </a:xfrm>
          <a:prstGeom prst="rect">
            <a:avLst/>
          </a:prstGeom>
        </p:spPr>
        <p:txBody>
          <a:bodyPr vert="horz" lIns="80175" tIns="40087" rIns="80175" bIns="40087" rtlCol="0" anchor="b"/>
          <a:lstStyle>
            <a:lvl1pPr algn="r">
              <a:defRPr sz="1100"/>
            </a:lvl1pPr>
          </a:lstStyle>
          <a:p>
            <a:fld id="{5E919773-0094-431B-8DF5-0DEBAE6BB0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7903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919773-0094-431B-8DF5-0DEBAE6BB0E4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50741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919773-0094-431B-8DF5-0DEBAE6BB0E4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90739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919773-0094-431B-8DF5-0DEBAE6BB0E4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37814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919773-0094-431B-8DF5-0DEBAE6BB0E4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18614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919773-0094-431B-8DF5-0DEBAE6BB0E4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89667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919773-0094-431B-8DF5-0DEBAE6BB0E4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79808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919773-0094-431B-8DF5-0DEBAE6BB0E4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60188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919773-0094-431B-8DF5-0DEBAE6BB0E4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43087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919773-0094-431B-8DF5-0DEBAE6BB0E4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73663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919773-0094-431B-8DF5-0DEBAE6BB0E4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60966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919773-0094-431B-8DF5-0DEBAE6BB0E4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4900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919773-0094-431B-8DF5-0DEBAE6BB0E4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82274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919773-0094-431B-8DF5-0DEBAE6BB0E4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70879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919773-0094-431B-8DF5-0DEBAE6BB0E4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66153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919773-0094-431B-8DF5-0DEBAE6BB0E4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81968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919773-0094-431B-8DF5-0DEBAE6BB0E4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3373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919773-0094-431B-8DF5-0DEBAE6BB0E4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22014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919773-0094-431B-8DF5-0DEBAE6BB0E4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1283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377A"/>
                </a:solidFill>
                <a:latin typeface="Segoe UI"/>
                <a:cs typeface="Segoe U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001B3D"/>
                </a:solidFill>
                <a:latin typeface="Segoe UI"/>
                <a:cs typeface="Segoe U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80243" y="5796545"/>
            <a:ext cx="732568" cy="759444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164989" y="239407"/>
            <a:ext cx="834850" cy="834919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00227" y="562355"/>
            <a:ext cx="5071872" cy="2194560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300227" y="562355"/>
            <a:ext cx="5072380" cy="2194560"/>
          </a:xfrm>
          <a:custGeom>
            <a:avLst/>
            <a:gdLst/>
            <a:ahLst/>
            <a:cxnLst/>
            <a:rect l="l" t="t" r="r" b="b"/>
            <a:pathLst>
              <a:path w="5072380" h="2194560">
                <a:moveTo>
                  <a:pt x="0" y="2194560"/>
                </a:moveTo>
                <a:lnTo>
                  <a:pt x="5071872" y="2194560"/>
                </a:lnTo>
                <a:lnTo>
                  <a:pt x="5071872" y="0"/>
                </a:lnTo>
                <a:lnTo>
                  <a:pt x="0" y="0"/>
                </a:lnTo>
                <a:lnTo>
                  <a:pt x="0" y="2194560"/>
                </a:lnTo>
                <a:close/>
              </a:path>
            </a:pathLst>
          </a:custGeom>
          <a:ln w="6350">
            <a:solidFill>
              <a:srgbClr val="63A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300227" y="2767583"/>
            <a:ext cx="5072380" cy="3689985"/>
          </a:xfrm>
          <a:custGeom>
            <a:avLst/>
            <a:gdLst/>
            <a:ahLst/>
            <a:cxnLst/>
            <a:rect l="l" t="t" r="r" b="b"/>
            <a:pathLst>
              <a:path w="5072380" h="3689985">
                <a:moveTo>
                  <a:pt x="5071872" y="0"/>
                </a:moveTo>
                <a:lnTo>
                  <a:pt x="0" y="0"/>
                </a:lnTo>
                <a:lnTo>
                  <a:pt x="0" y="3689604"/>
                </a:lnTo>
                <a:lnTo>
                  <a:pt x="5071872" y="3689604"/>
                </a:lnTo>
                <a:lnTo>
                  <a:pt x="5071872" y="0"/>
                </a:lnTo>
                <a:close/>
              </a:path>
            </a:pathLst>
          </a:custGeom>
          <a:solidFill>
            <a:srgbClr val="F1F1F1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300227" y="2767583"/>
            <a:ext cx="5072380" cy="3689985"/>
          </a:xfrm>
          <a:custGeom>
            <a:avLst/>
            <a:gdLst/>
            <a:ahLst/>
            <a:cxnLst/>
            <a:rect l="l" t="t" r="r" b="b"/>
            <a:pathLst>
              <a:path w="5072380" h="3689985">
                <a:moveTo>
                  <a:pt x="0" y="3689604"/>
                </a:moveTo>
                <a:lnTo>
                  <a:pt x="5071872" y="3689604"/>
                </a:lnTo>
                <a:lnTo>
                  <a:pt x="5071872" y="0"/>
                </a:lnTo>
                <a:lnTo>
                  <a:pt x="0" y="0"/>
                </a:lnTo>
                <a:lnTo>
                  <a:pt x="0" y="3689604"/>
                </a:lnTo>
                <a:close/>
              </a:path>
            </a:pathLst>
          </a:custGeom>
          <a:ln w="12700">
            <a:solidFill>
              <a:srgbClr val="F9E9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377A"/>
                </a:solidFill>
                <a:latin typeface="Segoe UI"/>
                <a:cs typeface="Segoe U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377A"/>
                </a:solidFill>
                <a:latin typeface="Segoe UI"/>
                <a:cs typeface="Segoe U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180243" y="5796545"/>
            <a:ext cx="732568" cy="759444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164989" y="239407"/>
            <a:ext cx="834850" cy="83491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06067" y="-13004"/>
            <a:ext cx="8400415" cy="5746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00377A"/>
                </a:solidFill>
                <a:latin typeface="Segoe UI"/>
                <a:cs typeface="Segoe U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239002" y="2422017"/>
            <a:ext cx="5772150" cy="16192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001B3D"/>
                </a:solidFill>
                <a:latin typeface="Segoe UI"/>
                <a:cs typeface="Segoe U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6.png"/><Relationship Id="rId7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microsoft.com/office/2007/relationships/hdphoto" Target="../media/hdphoto1.wdp"/><Relationship Id="rId4" Type="http://schemas.openxmlformats.org/officeDocument/2006/relationships/image" Target="../media/image7.png"/><Relationship Id="rId9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6.png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6.png"/><Relationship Id="rId7" Type="http://schemas.openxmlformats.org/officeDocument/2006/relationships/image" Target="../media/image1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6.png"/><Relationship Id="rId7" Type="http://schemas.openxmlformats.org/officeDocument/2006/relationships/image" Target="../media/image1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3" Type="http://schemas.openxmlformats.org/officeDocument/2006/relationships/image" Target="../media/image6.png"/><Relationship Id="rId7" Type="http://schemas.openxmlformats.org/officeDocument/2006/relationships/image" Target="../media/image2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image" Target="../media/image6.pn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g"/><Relationship Id="rId5" Type="http://schemas.microsoft.com/office/2007/relationships/hdphoto" Target="../media/hdphoto1.wdp"/><Relationship Id="rId4" Type="http://schemas.openxmlformats.org/officeDocument/2006/relationships/image" Target="../media/image7.png"/><Relationship Id="rId9" Type="http://schemas.openxmlformats.org/officeDocument/2006/relationships/image" Target="../media/image31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g"/><Relationship Id="rId3" Type="http://schemas.openxmlformats.org/officeDocument/2006/relationships/image" Target="../media/image6.png"/><Relationship Id="rId7" Type="http://schemas.openxmlformats.org/officeDocument/2006/relationships/image" Target="../media/image3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g"/><Relationship Id="rId3" Type="http://schemas.openxmlformats.org/officeDocument/2006/relationships/image" Target="../media/image6.png"/><Relationship Id="rId7" Type="http://schemas.openxmlformats.org/officeDocument/2006/relationships/image" Target="../media/image4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g"/><Relationship Id="rId3" Type="http://schemas.openxmlformats.org/officeDocument/2006/relationships/image" Target="../media/image6.png"/><Relationship Id="rId7" Type="http://schemas.openxmlformats.org/officeDocument/2006/relationships/image" Target="../media/image4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6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509" y="0"/>
            <a:ext cx="8981440" cy="6858000"/>
          </a:xfrm>
          <a:custGeom>
            <a:avLst/>
            <a:gdLst/>
            <a:ahLst/>
            <a:cxnLst/>
            <a:rect l="l" t="t" r="r" b="b"/>
            <a:pathLst>
              <a:path w="8981440" h="6858000">
                <a:moveTo>
                  <a:pt x="0" y="6858000"/>
                </a:moveTo>
                <a:lnTo>
                  <a:pt x="8980932" y="6858000"/>
                </a:lnTo>
                <a:lnTo>
                  <a:pt x="898093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377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634744" y="2229635"/>
            <a:ext cx="7137655" cy="279499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uk-UA" sz="3600" b="1" spc="-10" dirty="0">
                <a:solidFill>
                  <a:srgbClr val="FFFFFF"/>
                </a:solidFill>
                <a:latin typeface="Segoe UI"/>
                <a:cs typeface="Segoe UI"/>
              </a:rPr>
              <a:t>НАВЧАЛЬНО-НАУКОВИЙ ІНСТИТУТ</a:t>
            </a:r>
          </a:p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uk-UA" sz="3600" b="1" spc="-10" dirty="0">
                <a:solidFill>
                  <a:srgbClr val="F1C361"/>
                </a:solidFill>
                <a:latin typeface="Segoe UI"/>
                <a:cs typeface="Segoe UI"/>
              </a:rPr>
              <a:t>«КАРАЗІНСЬКИЙ ІНСТИТУТ </a:t>
            </a:r>
            <a:r>
              <a:rPr sz="3600" b="1" spc="-10" dirty="0">
                <a:solidFill>
                  <a:srgbClr val="F1C361"/>
                </a:solidFill>
                <a:latin typeface="Segoe UI"/>
                <a:cs typeface="Segoe UI"/>
              </a:rPr>
              <a:t>МІЖНАРОДНИХ ВІДНОСИН </a:t>
            </a:r>
            <a:br>
              <a:rPr lang="uk-UA" sz="3600" b="1" spc="-10" dirty="0">
                <a:solidFill>
                  <a:srgbClr val="F1C361"/>
                </a:solidFill>
                <a:latin typeface="Segoe UI"/>
                <a:cs typeface="Segoe UI"/>
              </a:rPr>
            </a:br>
            <a:r>
              <a:rPr sz="3600" b="1" spc="-30" dirty="0">
                <a:solidFill>
                  <a:srgbClr val="F1C361"/>
                </a:solidFill>
                <a:latin typeface="Segoe UI"/>
                <a:cs typeface="Segoe UI"/>
              </a:rPr>
              <a:t>ТА</a:t>
            </a:r>
            <a:r>
              <a:rPr sz="3600" b="1" spc="-215" dirty="0">
                <a:solidFill>
                  <a:srgbClr val="F1C361"/>
                </a:solidFill>
                <a:latin typeface="Segoe UI"/>
                <a:cs typeface="Segoe UI"/>
              </a:rPr>
              <a:t> </a:t>
            </a:r>
            <a:r>
              <a:rPr sz="3600" b="1" spc="-20" dirty="0">
                <a:solidFill>
                  <a:srgbClr val="F1C361"/>
                </a:solidFill>
                <a:latin typeface="Segoe UI"/>
                <a:cs typeface="Segoe UI"/>
              </a:rPr>
              <a:t>ТУРИСТИЧНОГО</a:t>
            </a:r>
            <a:r>
              <a:rPr sz="3600" b="1" spc="-175" dirty="0">
                <a:solidFill>
                  <a:srgbClr val="F1C361"/>
                </a:solidFill>
                <a:latin typeface="Segoe UI"/>
                <a:cs typeface="Segoe UI"/>
              </a:rPr>
              <a:t> </a:t>
            </a:r>
            <a:r>
              <a:rPr sz="3600" b="1" spc="-10" dirty="0">
                <a:solidFill>
                  <a:srgbClr val="F1C361"/>
                </a:solidFill>
                <a:latin typeface="Segoe UI"/>
                <a:cs typeface="Segoe UI"/>
              </a:rPr>
              <a:t>БІЗНЕСУ</a:t>
            </a:r>
            <a:r>
              <a:rPr lang="ru-RU" sz="3600" b="1" spc="-10" dirty="0">
                <a:solidFill>
                  <a:srgbClr val="F1C361"/>
                </a:solidFill>
                <a:latin typeface="Segoe UI"/>
                <a:cs typeface="Segoe UI"/>
              </a:rPr>
              <a:t>»</a:t>
            </a:r>
            <a:endParaRPr sz="3600" dirty="0">
              <a:latin typeface="Segoe UI"/>
              <a:cs typeface="Segoe U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-234189" y="5451920"/>
            <a:ext cx="9448800" cy="137922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uk-UA" sz="4400" spc="-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7E7E7E"/>
                  </a:solidFill>
                </a:uFill>
                <a:latin typeface="Century Schoolbook" panose="02040604050505020304" pitchFamily="18" charset="0"/>
                <a:cs typeface="Segoe UI"/>
              </a:rPr>
              <a:t>Проєктна діяльність Інституту</a:t>
            </a:r>
          </a:p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uk-UA" sz="4400" spc="-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7E7E7E"/>
                  </a:solidFill>
                </a:uFill>
                <a:latin typeface="Century Schoolbook" panose="02040604050505020304" pitchFamily="18" charset="0"/>
                <a:cs typeface="Segoe UI"/>
              </a:rPr>
              <a:t>2025-2026 </a:t>
            </a:r>
            <a:r>
              <a:rPr lang="uk-UA" sz="4400" spc="-1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7E7E7E"/>
                  </a:solidFill>
                </a:uFill>
                <a:latin typeface="Century Schoolbook" panose="02040604050505020304" pitchFamily="18" charset="0"/>
                <a:cs typeface="Segoe UI"/>
              </a:rPr>
              <a:t>н.р</a:t>
            </a:r>
            <a:r>
              <a:rPr lang="uk-UA" sz="4400" spc="-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7E7E7E"/>
                  </a:solidFill>
                </a:uFill>
                <a:latin typeface="Century Schoolbook" panose="02040604050505020304" pitchFamily="18" charset="0"/>
                <a:cs typeface="Segoe UI"/>
              </a:rPr>
              <a:t>.</a:t>
            </a:r>
            <a:endParaRPr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Schoolbook" panose="02040604050505020304" pitchFamily="18" charset="0"/>
              <a:cs typeface="Segoe U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5968" y="298704"/>
            <a:ext cx="5975604" cy="2084832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8980931" y="0"/>
            <a:ext cx="3211195" cy="6858000"/>
            <a:chOff x="8980931" y="0"/>
            <a:chExt cx="3211195" cy="6858000"/>
          </a:xfrm>
        </p:grpSpPr>
        <p:sp>
          <p:nvSpPr>
            <p:cNvPr id="7" name="object 7"/>
            <p:cNvSpPr/>
            <p:nvPr/>
          </p:nvSpPr>
          <p:spPr>
            <a:xfrm>
              <a:off x="8980931" y="0"/>
              <a:ext cx="3211195" cy="6858000"/>
            </a:xfrm>
            <a:custGeom>
              <a:avLst/>
              <a:gdLst/>
              <a:ahLst/>
              <a:cxnLst/>
              <a:rect l="l" t="t" r="r" b="b"/>
              <a:pathLst>
                <a:path w="3211195" h="6858000">
                  <a:moveTo>
                    <a:pt x="3211068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211068" y="6858000"/>
                  </a:lnTo>
                  <a:lnTo>
                    <a:pt x="3211068" y="0"/>
                  </a:lnTo>
                  <a:close/>
                </a:path>
              </a:pathLst>
            </a:custGeom>
            <a:solidFill>
              <a:srgbClr val="4294D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" name="object 8"/>
            <p:cNvSpPr/>
            <p:nvPr/>
          </p:nvSpPr>
          <p:spPr>
            <a:xfrm>
              <a:off x="8980931" y="0"/>
              <a:ext cx="3211195" cy="6858000"/>
            </a:xfrm>
            <a:custGeom>
              <a:avLst/>
              <a:gdLst/>
              <a:ahLst/>
              <a:cxnLst/>
              <a:rect l="l" t="t" r="r" b="b"/>
              <a:pathLst>
                <a:path w="3211195" h="6858000">
                  <a:moveTo>
                    <a:pt x="0" y="6858000"/>
                  </a:moveTo>
                  <a:lnTo>
                    <a:pt x="3211068" y="6858000"/>
                  </a:lnTo>
                  <a:lnTo>
                    <a:pt x="3211068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12700">
              <a:solidFill>
                <a:srgbClr val="2D6C9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7802" y="1676400"/>
            <a:ext cx="3174324" cy="354812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07121" y="-7620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377A"/>
          </a:solidFill>
        </p:spPr>
        <p:txBody>
          <a:bodyPr wrap="square" lIns="0" tIns="0" rIns="0" bIns="0" rtlCol="0"/>
          <a:lstStyle/>
          <a:p>
            <a:endParaRPr lang="ru-RU" dirty="0"/>
          </a:p>
        </p:txBody>
      </p:sp>
      <p:sp>
        <p:nvSpPr>
          <p:cNvPr id="3" name="object 3"/>
          <p:cNvSpPr txBox="1"/>
          <p:nvPr/>
        </p:nvSpPr>
        <p:spPr>
          <a:xfrm>
            <a:off x="2235557" y="2962764"/>
            <a:ext cx="6827891" cy="14856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4800" b="1" baseline="-6076" dirty="0">
                <a:solidFill>
                  <a:srgbClr val="FFFFFF"/>
                </a:solidFill>
                <a:latin typeface="Segoe UI"/>
                <a:cs typeface="Segoe UI"/>
              </a:rPr>
              <a:t>3</a:t>
            </a:r>
            <a:r>
              <a:rPr lang="en-US" sz="4800" b="1" baseline="-6076" dirty="0">
                <a:solidFill>
                  <a:srgbClr val="FFFFFF"/>
                </a:solidFill>
                <a:latin typeface="Segoe UI"/>
                <a:cs typeface="Segoe UI"/>
              </a:rPr>
              <a:t>.</a:t>
            </a:r>
            <a:r>
              <a:rPr lang="ru-RU" sz="4800" b="1" baseline="-6076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lang="ru-RU" sz="4400" b="1" baseline="-6076" dirty="0" err="1">
                <a:solidFill>
                  <a:srgbClr val="FFFFFF"/>
                </a:solidFill>
                <a:latin typeface="Segoe UI"/>
                <a:cs typeface="Segoe UI"/>
              </a:rPr>
              <a:t>Форумна</a:t>
            </a:r>
            <a:r>
              <a:rPr lang="ru-RU" sz="4400" b="1" baseline="-6076" dirty="0">
                <a:solidFill>
                  <a:srgbClr val="FFFFFF"/>
                </a:solidFill>
                <a:latin typeface="Segoe UI"/>
                <a:cs typeface="Segoe UI"/>
              </a:rPr>
              <a:t> та </a:t>
            </a:r>
            <a:r>
              <a:rPr lang="ru-RU" sz="4400" b="1" baseline="-6076" dirty="0" err="1">
                <a:solidFill>
                  <a:srgbClr val="FFFFFF"/>
                </a:solidFill>
                <a:latin typeface="Segoe UI"/>
                <a:cs typeface="Segoe UI"/>
              </a:rPr>
              <a:t>публічна</a:t>
            </a:r>
            <a:r>
              <a:rPr lang="ru-RU" sz="4400" b="1" baseline="-6076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lang="ru-RU" sz="4400" b="1" baseline="-6076" dirty="0" err="1">
                <a:solidFill>
                  <a:srgbClr val="FFFFFF"/>
                </a:solidFill>
                <a:latin typeface="Segoe UI"/>
                <a:cs typeface="Segoe UI"/>
              </a:rPr>
              <a:t>діяльність</a:t>
            </a:r>
            <a:endParaRPr lang="ru-RU" sz="4400" b="1" baseline="-6076" dirty="0">
              <a:solidFill>
                <a:srgbClr val="FFFFFF"/>
              </a:solidFill>
              <a:latin typeface="Segoe UI"/>
              <a:cs typeface="Segoe UI"/>
            </a:endParaRPr>
          </a:p>
          <a:p>
            <a:pPr marL="38100">
              <a:spcBef>
                <a:spcPts val="105"/>
              </a:spcBef>
            </a:pPr>
            <a:r>
              <a:rPr lang="en-US" sz="1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Youth Security Forum</a:t>
            </a:r>
            <a:endParaRPr lang="uk-UA" sz="1400" spc="-1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lang="uk-UA" sz="4800" b="1" baseline="-6076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endParaRPr sz="2800" dirty="0">
              <a:latin typeface="Segoe UI"/>
              <a:cs typeface="Segoe U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42037" y="2187418"/>
            <a:ext cx="8748951" cy="12080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26135">
              <a:lnSpc>
                <a:spcPct val="100000"/>
              </a:lnSpc>
              <a:spcBef>
                <a:spcPts val="100"/>
              </a:spcBef>
            </a:pPr>
            <a:r>
              <a:rPr lang="en-US" sz="3200" b="1" spc="-2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3200" b="1" spc="-25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Тиждень</a:t>
            </a:r>
            <a:r>
              <a:rPr lang="ru-RU" sz="3200" b="1" spc="-2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spc="-25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дипломатії</a:t>
            </a:r>
            <a:r>
              <a:rPr lang="en-US" sz="3200" b="1" spc="-2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&amp; </a:t>
            </a:r>
            <a:r>
              <a:rPr lang="ru-RU" sz="3200" b="1" spc="-25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Тиждень</a:t>
            </a:r>
            <a:r>
              <a:rPr lang="ru-RU" sz="3200" b="1" spc="-2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spc="-25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Європи</a:t>
            </a:r>
            <a:endParaRPr lang="ru-RU" sz="3200" b="1" spc="-25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6135">
              <a:spcBef>
                <a:spcPts val="100"/>
              </a:spcBef>
            </a:pPr>
            <a:r>
              <a:rPr lang="uk-UA" sz="1400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Серія</a:t>
            </a:r>
            <a:r>
              <a:rPr lang="en-US" sz="1400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spc="-1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івентів</a:t>
            </a:r>
            <a:r>
              <a:rPr lang="uk-UA" sz="1400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спрямованих</a:t>
            </a:r>
            <a:r>
              <a:rPr lang="ru-RU" sz="1400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400" spc="-1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sz="1400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професійних</a:t>
            </a:r>
            <a:r>
              <a:rPr lang="ru-RU" sz="1400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навичок</a:t>
            </a:r>
            <a:r>
              <a:rPr lang="ru-RU" sz="1400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дипломатичного </a:t>
            </a:r>
            <a:r>
              <a:rPr lang="ru-RU" sz="1400" spc="-1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мислення</a:t>
            </a:r>
            <a:endParaRPr lang="uk-UA" sz="1400" spc="-1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6135">
              <a:lnSpc>
                <a:spcPct val="100000"/>
              </a:lnSpc>
              <a:spcBef>
                <a:spcPts val="100"/>
              </a:spcBef>
            </a:pPr>
            <a:endParaRPr lang="en-US" sz="2800" b="1" dirty="0">
              <a:solidFill>
                <a:srgbClr val="FFFFFF"/>
              </a:solidFill>
              <a:latin typeface="Segoe UI"/>
              <a:cs typeface="Segoe U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264231" y="695049"/>
            <a:ext cx="7440722" cy="167545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693420" algn="l"/>
              </a:tabLst>
            </a:pPr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3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Міжнародне</a:t>
            </a:r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співробітництво</a:t>
            </a:r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партнерств</a:t>
            </a:r>
            <a:r>
              <a:rPr lang="uk-UA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br>
              <a:rPr lang="uk-UA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4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Проєкти</a:t>
            </a:r>
            <a:r>
              <a:rPr lang="uk-UA" sz="14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заходи за підтримки міжнародних організацій і партнерів</a:t>
            </a:r>
            <a:r>
              <a:rPr lang="en-US" sz="14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sz="14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місія ООН; представництво НАТО в Україні; </a:t>
            </a:r>
            <a:r>
              <a:rPr lang="en-US" sz="14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British-Ukrainian Centenary Partnership</a:t>
            </a:r>
            <a:r>
              <a:rPr lang="ru-RU" sz="14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uk-UA" sz="16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-62864" y="-82550"/>
            <a:ext cx="2167890" cy="6864350"/>
            <a:chOff x="-6350" y="0"/>
            <a:chExt cx="2167890" cy="6870700"/>
          </a:xfrm>
        </p:grpSpPr>
        <p:sp>
          <p:nvSpPr>
            <p:cNvPr id="7" name="object 7"/>
            <p:cNvSpPr/>
            <p:nvPr/>
          </p:nvSpPr>
          <p:spPr>
            <a:xfrm>
              <a:off x="0" y="0"/>
              <a:ext cx="2155190" cy="6858000"/>
            </a:xfrm>
            <a:custGeom>
              <a:avLst/>
              <a:gdLst/>
              <a:ahLst/>
              <a:cxnLst/>
              <a:rect l="l" t="t" r="r" b="b"/>
              <a:pathLst>
                <a:path w="2155190" h="6858000">
                  <a:moveTo>
                    <a:pt x="2154936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2154936" y="6858000"/>
                  </a:lnTo>
                  <a:lnTo>
                    <a:pt x="2154936" y="0"/>
                  </a:lnTo>
                  <a:close/>
                </a:path>
              </a:pathLst>
            </a:custGeom>
            <a:solidFill>
              <a:srgbClr val="4294D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0"/>
              <a:ext cx="2155190" cy="6858000"/>
            </a:xfrm>
            <a:custGeom>
              <a:avLst/>
              <a:gdLst/>
              <a:ahLst/>
              <a:cxnLst/>
              <a:rect l="l" t="t" r="r" b="b"/>
              <a:pathLst>
                <a:path w="2155190" h="6858000">
                  <a:moveTo>
                    <a:pt x="0" y="6858000"/>
                  </a:moveTo>
                  <a:lnTo>
                    <a:pt x="2154936" y="6858000"/>
                  </a:lnTo>
                  <a:lnTo>
                    <a:pt x="2154936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12700">
              <a:solidFill>
                <a:srgbClr val="2D6C9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190988" y="429768"/>
            <a:ext cx="1711452" cy="1789176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2264231" y="3734383"/>
            <a:ext cx="10216162" cy="6719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08038" indent="-808038">
              <a:lnSpc>
                <a:spcPct val="100000"/>
              </a:lnSpc>
              <a:spcBef>
                <a:spcPts val="100"/>
              </a:spcBef>
            </a:pPr>
            <a:r>
              <a:rPr lang="uk-UA" sz="2800" b="1" spc="-20" dirty="0">
                <a:solidFill>
                  <a:srgbClr val="FFFFFF"/>
                </a:solidFill>
                <a:latin typeface="Segoe UI"/>
                <a:cs typeface="Segoe UI"/>
              </a:rPr>
              <a:t>4. </a:t>
            </a:r>
            <a:r>
              <a:rPr lang="ru-RU" sz="2800" b="1" spc="-20" dirty="0" err="1">
                <a:solidFill>
                  <a:srgbClr val="FFFFFF"/>
                </a:solidFill>
                <a:latin typeface="Segoe UI"/>
                <a:cs typeface="Segoe UI"/>
              </a:rPr>
              <a:t>Зустрічі</a:t>
            </a:r>
            <a:r>
              <a:rPr lang="ru-RU" sz="2800" b="1" spc="-20" dirty="0">
                <a:solidFill>
                  <a:srgbClr val="FFFFFF"/>
                </a:solidFill>
                <a:latin typeface="Segoe UI"/>
                <a:cs typeface="Segoe UI"/>
              </a:rPr>
              <a:t> з </a:t>
            </a:r>
            <a:r>
              <a:rPr lang="ru-RU" sz="2800" b="1" spc="-20" dirty="0" err="1">
                <a:solidFill>
                  <a:srgbClr val="FFFFFF"/>
                </a:solidFill>
                <a:latin typeface="Segoe UI"/>
                <a:cs typeface="Segoe UI"/>
              </a:rPr>
              <a:t>представниками</a:t>
            </a:r>
            <a:r>
              <a:rPr lang="ru-RU" sz="2800" b="1" spc="-2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lang="ru-RU" sz="2800" b="1" spc="-20" dirty="0" err="1">
                <a:solidFill>
                  <a:srgbClr val="FFFFFF"/>
                </a:solidFill>
                <a:latin typeface="Segoe UI"/>
                <a:cs typeface="Segoe UI"/>
              </a:rPr>
              <a:t>влади</a:t>
            </a:r>
            <a:r>
              <a:rPr lang="ru-RU" sz="2800" b="1" spc="-20" dirty="0">
                <a:solidFill>
                  <a:srgbClr val="FFFFFF"/>
                </a:solidFill>
                <a:latin typeface="Segoe UI"/>
                <a:cs typeface="Segoe UI"/>
              </a:rPr>
              <a:t> та </a:t>
            </a:r>
            <a:r>
              <a:rPr lang="ru-RU" sz="2800" b="1" spc="-20" dirty="0" err="1">
                <a:solidFill>
                  <a:srgbClr val="FFFFFF"/>
                </a:solidFill>
                <a:latin typeface="Segoe UI"/>
                <a:cs typeface="Segoe UI"/>
              </a:rPr>
              <a:t>установ</a:t>
            </a:r>
            <a:endParaRPr lang="uk-UA" sz="2800" b="1" spc="-20" dirty="0">
              <a:solidFill>
                <a:srgbClr val="FFFFFF"/>
              </a:solidFill>
              <a:latin typeface="Segoe UI"/>
              <a:cs typeface="Segoe UI"/>
            </a:endParaRPr>
          </a:p>
          <a:p>
            <a:pPr marL="808038" indent="-808038" algn="l">
              <a:lnSpc>
                <a:spcPct val="100000"/>
              </a:lnSpc>
              <a:spcBef>
                <a:spcPts val="100"/>
              </a:spcBef>
            </a:pPr>
            <a:r>
              <a:rPr lang="ru-RU" sz="1400" spc="-1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Діалог</a:t>
            </a:r>
            <a:r>
              <a:rPr lang="ru-RU" sz="1400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1400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представниками</a:t>
            </a:r>
            <a:r>
              <a:rPr lang="ru-RU" sz="1400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державних</a:t>
            </a:r>
            <a:r>
              <a:rPr lang="ru-RU" sz="1400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органів</a:t>
            </a:r>
            <a:r>
              <a:rPr lang="ru-RU" sz="1400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spc="-1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освітньої</a:t>
            </a:r>
            <a:r>
              <a:rPr lang="ru-RU" sz="1400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сфери</a:t>
            </a:r>
            <a:r>
              <a:rPr lang="ru-RU" sz="1400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spc="-1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Зустріч</a:t>
            </a:r>
            <a:r>
              <a:rPr lang="ru-RU" sz="1400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400" spc="-1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Прем’єр-міністром</a:t>
            </a:r>
            <a:r>
              <a:rPr lang="ru-RU" sz="1400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1400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spc="-1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представниками</a:t>
            </a:r>
            <a:r>
              <a:rPr lang="ru-RU" sz="1400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МОН, ХОВА.</a:t>
            </a:r>
            <a:endParaRPr lang="uk-UA" sz="1400" spc="-1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30" y="-21250"/>
            <a:ext cx="2086496" cy="2332198"/>
          </a:xfrm>
          <a:prstGeom prst="rect">
            <a:avLst/>
          </a:prstGeom>
        </p:spPr>
      </p:pic>
      <p:sp>
        <p:nvSpPr>
          <p:cNvPr id="15" name="object 12">
            <a:extLst>
              <a:ext uri="{FF2B5EF4-FFF2-40B4-BE49-F238E27FC236}">
                <a16:creationId xmlns:a16="http://schemas.microsoft.com/office/drawing/2014/main" id="{2AFD2105-92CE-4199-B29E-A1DC27200A7C}"/>
              </a:ext>
            </a:extLst>
          </p:cNvPr>
          <p:cNvSpPr txBox="1"/>
          <p:nvPr/>
        </p:nvSpPr>
        <p:spPr>
          <a:xfrm>
            <a:off x="2264231" y="4448427"/>
            <a:ext cx="8887206" cy="6412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08038" indent="-808038">
              <a:lnSpc>
                <a:spcPct val="100000"/>
              </a:lnSpc>
              <a:spcBef>
                <a:spcPts val="100"/>
              </a:spcBef>
            </a:pPr>
            <a:r>
              <a:rPr lang="uk-UA" sz="2800" b="1" spc="-20" dirty="0">
                <a:solidFill>
                  <a:srgbClr val="FFFFFF"/>
                </a:solidFill>
                <a:latin typeface="Segoe UI"/>
                <a:cs typeface="Segoe UI"/>
              </a:rPr>
              <a:t>5. </a:t>
            </a:r>
            <a:r>
              <a:rPr lang="ru-RU" sz="2800" b="1" spc="-20" dirty="0" err="1">
                <a:solidFill>
                  <a:srgbClr val="FFFFFF"/>
                </a:solidFill>
                <a:latin typeface="Segoe UI"/>
                <a:cs typeface="Segoe UI"/>
              </a:rPr>
              <a:t>Кар'єрні</a:t>
            </a:r>
            <a:r>
              <a:rPr lang="ru-RU" sz="2800" b="1" spc="-2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lang="ru-RU" sz="2800" b="1" spc="-20" dirty="0" err="1">
                <a:solidFill>
                  <a:srgbClr val="FFFFFF"/>
                </a:solidFill>
                <a:latin typeface="Segoe UI"/>
                <a:cs typeface="Segoe UI"/>
              </a:rPr>
              <a:t>можливості</a:t>
            </a:r>
            <a:r>
              <a:rPr lang="ru-RU" sz="2800" b="1" spc="-20" dirty="0">
                <a:solidFill>
                  <a:srgbClr val="FFFFFF"/>
                </a:solidFill>
                <a:latin typeface="Segoe UI"/>
                <a:cs typeface="Segoe UI"/>
              </a:rPr>
              <a:t> та </a:t>
            </a:r>
            <a:r>
              <a:rPr lang="ru-RU" sz="2800" b="1" spc="-20" dirty="0" err="1">
                <a:solidFill>
                  <a:srgbClr val="FFFFFF"/>
                </a:solidFill>
                <a:latin typeface="Segoe UI"/>
                <a:cs typeface="Segoe UI"/>
              </a:rPr>
              <a:t>професійний</a:t>
            </a:r>
            <a:r>
              <a:rPr lang="ru-RU" sz="2800" b="1" spc="-2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lang="ru-RU" sz="2800" b="1" spc="-20" dirty="0" err="1">
                <a:solidFill>
                  <a:srgbClr val="FFFFFF"/>
                </a:solidFill>
                <a:latin typeface="Segoe UI"/>
                <a:cs typeface="Segoe UI"/>
              </a:rPr>
              <a:t>розвиток</a:t>
            </a:r>
            <a:endParaRPr lang="ru-RU" sz="2800" b="1" spc="-20" dirty="0">
              <a:solidFill>
                <a:srgbClr val="FFFFFF"/>
              </a:solidFill>
              <a:latin typeface="Segoe UI"/>
              <a:cs typeface="Segoe UI"/>
            </a:endParaRPr>
          </a:p>
          <a:p>
            <a:pPr marL="808038" indent="-808038">
              <a:lnSpc>
                <a:spcPct val="100000"/>
              </a:lnSpc>
              <a:spcBef>
                <a:spcPts val="100"/>
              </a:spcBef>
            </a:pPr>
            <a:r>
              <a:rPr lang="ru-RU" sz="1200" spc="-10" dirty="0" err="1">
                <a:solidFill>
                  <a:srgbClr val="FFFFFF"/>
                </a:solidFill>
                <a:latin typeface="Segoe UI"/>
                <a:cs typeface="Segoe UI"/>
              </a:rPr>
              <a:t>Ознайомлення</a:t>
            </a:r>
            <a:r>
              <a:rPr lang="ru-RU" sz="1200" spc="-10" dirty="0">
                <a:solidFill>
                  <a:srgbClr val="FFFFFF"/>
                </a:solidFill>
                <a:latin typeface="Segoe UI"/>
                <a:cs typeface="Segoe UI"/>
              </a:rPr>
              <a:t> з </a:t>
            </a:r>
            <a:r>
              <a:rPr lang="ru-RU" sz="1200" spc="-10" dirty="0" err="1">
                <a:solidFill>
                  <a:srgbClr val="FFFFFF"/>
                </a:solidFill>
                <a:latin typeface="Segoe UI"/>
                <a:cs typeface="Segoe UI"/>
              </a:rPr>
              <a:t>сучасними</a:t>
            </a:r>
            <a:r>
              <a:rPr lang="ru-RU" sz="1200" spc="-1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lang="ru-RU" sz="1200" spc="-10" dirty="0" err="1">
                <a:solidFill>
                  <a:srgbClr val="FFFFFF"/>
                </a:solidFill>
                <a:latin typeface="Segoe UI"/>
                <a:cs typeface="Segoe UI"/>
              </a:rPr>
              <a:t>кар'єрними</a:t>
            </a:r>
            <a:r>
              <a:rPr lang="ru-RU" sz="1200" spc="-1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lang="ru-RU" sz="1200" spc="-10" dirty="0" err="1">
                <a:solidFill>
                  <a:srgbClr val="FFFFFF"/>
                </a:solidFill>
                <a:latin typeface="Segoe UI"/>
                <a:cs typeface="Segoe UI"/>
              </a:rPr>
              <a:t>можливостями</a:t>
            </a:r>
            <a:r>
              <a:rPr lang="ru-RU" sz="1200" spc="-10" dirty="0">
                <a:solidFill>
                  <a:srgbClr val="FFFFFF"/>
                </a:solidFill>
                <a:latin typeface="Segoe UI"/>
                <a:cs typeface="Segoe UI"/>
              </a:rPr>
              <a:t> та </a:t>
            </a:r>
            <a:r>
              <a:rPr lang="ru-RU" sz="1200" spc="-10" dirty="0" err="1">
                <a:solidFill>
                  <a:srgbClr val="FFFFFF"/>
                </a:solidFill>
                <a:latin typeface="Segoe UI"/>
                <a:cs typeface="Segoe UI"/>
              </a:rPr>
              <a:t>досвідом</a:t>
            </a:r>
            <a:r>
              <a:rPr lang="ru-RU" sz="1200" spc="-1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lang="ru-RU" sz="1200" spc="-10" dirty="0" err="1">
                <a:solidFill>
                  <a:srgbClr val="FFFFFF"/>
                </a:solidFill>
                <a:latin typeface="Segoe UI"/>
                <a:cs typeface="Segoe UI"/>
              </a:rPr>
              <a:t>провідних</a:t>
            </a:r>
            <a:r>
              <a:rPr lang="ru-RU" sz="1200" spc="-1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lang="ru-RU" sz="1200" spc="-10" dirty="0" err="1">
                <a:solidFill>
                  <a:srgbClr val="FFFFFF"/>
                </a:solidFill>
                <a:latin typeface="Segoe UI"/>
                <a:cs typeface="Segoe UI"/>
              </a:rPr>
              <a:t>компаній</a:t>
            </a:r>
            <a:r>
              <a:rPr lang="ru-RU" sz="1200" spc="-10" dirty="0">
                <a:solidFill>
                  <a:srgbClr val="FFFFFF"/>
                </a:solidFill>
                <a:latin typeface="Segoe UI"/>
                <a:cs typeface="Segoe UI"/>
              </a:rPr>
              <a:t>.</a:t>
            </a:r>
            <a:r>
              <a:rPr lang="uk-UA" sz="1200" spc="-1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</a:p>
        </p:txBody>
      </p:sp>
      <p:sp>
        <p:nvSpPr>
          <p:cNvPr id="17" name="object 12">
            <a:extLst>
              <a:ext uri="{FF2B5EF4-FFF2-40B4-BE49-F238E27FC236}">
                <a16:creationId xmlns:a16="http://schemas.microsoft.com/office/drawing/2014/main" id="{24B98F31-760D-4A75-BAED-757820266F71}"/>
              </a:ext>
            </a:extLst>
          </p:cNvPr>
          <p:cNvSpPr txBox="1"/>
          <p:nvPr/>
        </p:nvSpPr>
        <p:spPr>
          <a:xfrm>
            <a:off x="2235557" y="5098650"/>
            <a:ext cx="8887206" cy="6412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08038" indent="-808038">
              <a:lnSpc>
                <a:spcPct val="100000"/>
              </a:lnSpc>
              <a:spcBef>
                <a:spcPts val="100"/>
              </a:spcBef>
            </a:pPr>
            <a:r>
              <a:rPr lang="en-US" sz="2800" b="1" spc="-20" dirty="0">
                <a:solidFill>
                  <a:srgbClr val="FFFFFF"/>
                </a:solidFill>
                <a:latin typeface="Segoe UI"/>
                <a:cs typeface="Segoe UI"/>
              </a:rPr>
              <a:t>6</a:t>
            </a:r>
            <a:r>
              <a:rPr lang="uk-UA" sz="2800" b="1" spc="-20" dirty="0">
                <a:solidFill>
                  <a:srgbClr val="FFFFFF"/>
                </a:solidFill>
                <a:latin typeface="Segoe UI"/>
                <a:cs typeface="Segoe UI"/>
              </a:rPr>
              <a:t>. Відомі гості та спікери </a:t>
            </a:r>
            <a:r>
              <a:rPr lang="en-US" sz="2800" b="1" spc="-20" dirty="0">
                <a:solidFill>
                  <a:srgbClr val="FFFFFF"/>
                </a:solidFill>
                <a:latin typeface="Segoe UI"/>
                <a:cs typeface="Segoe UI"/>
              </a:rPr>
              <a:t>IRTB</a:t>
            </a:r>
            <a:endParaRPr lang="uk-UA" sz="2800" b="1" spc="-20" dirty="0">
              <a:solidFill>
                <a:srgbClr val="FFFFFF"/>
              </a:solidFill>
              <a:latin typeface="Segoe UI"/>
              <a:cs typeface="Segoe UI"/>
            </a:endParaRPr>
          </a:p>
          <a:p>
            <a:pPr marL="808038" indent="-808038">
              <a:lnSpc>
                <a:spcPct val="100000"/>
              </a:lnSpc>
              <a:spcBef>
                <a:spcPts val="100"/>
              </a:spcBef>
            </a:pPr>
            <a:r>
              <a:rPr lang="ru-RU" sz="1200" spc="-10" dirty="0" err="1">
                <a:solidFill>
                  <a:srgbClr val="FFFFFF"/>
                </a:solidFill>
                <a:latin typeface="Segoe UI"/>
                <a:cs typeface="Segoe UI"/>
              </a:rPr>
              <a:t>Зустрічі</a:t>
            </a:r>
            <a:r>
              <a:rPr lang="ru-RU" sz="1200" spc="-10" dirty="0">
                <a:solidFill>
                  <a:srgbClr val="FFFFFF"/>
                </a:solidFill>
                <a:latin typeface="Segoe UI"/>
                <a:cs typeface="Segoe UI"/>
              </a:rPr>
              <a:t> з дипломатами, </a:t>
            </a:r>
            <a:r>
              <a:rPr lang="ru-RU" sz="1200" spc="-10" dirty="0" err="1">
                <a:solidFill>
                  <a:srgbClr val="FFFFFF"/>
                </a:solidFill>
                <a:latin typeface="Segoe UI"/>
                <a:cs typeface="Segoe UI"/>
              </a:rPr>
              <a:t>міжнародними</a:t>
            </a:r>
            <a:r>
              <a:rPr lang="ru-RU" sz="1200" spc="-1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lang="ru-RU" sz="1200" spc="-10" dirty="0" err="1">
                <a:solidFill>
                  <a:srgbClr val="FFFFFF"/>
                </a:solidFill>
                <a:latin typeface="Segoe UI"/>
                <a:cs typeface="Segoe UI"/>
              </a:rPr>
              <a:t>експертами</a:t>
            </a:r>
            <a:r>
              <a:rPr lang="ru-RU" sz="1200" spc="-10" dirty="0">
                <a:solidFill>
                  <a:srgbClr val="FFFFFF"/>
                </a:solidFill>
                <a:latin typeface="Segoe UI"/>
                <a:cs typeface="Segoe UI"/>
              </a:rPr>
              <a:t> та </a:t>
            </a:r>
            <a:r>
              <a:rPr lang="ru-RU" sz="1200" spc="-10" dirty="0" err="1">
                <a:solidFill>
                  <a:srgbClr val="FFFFFF"/>
                </a:solidFill>
                <a:latin typeface="Segoe UI"/>
                <a:cs typeface="Segoe UI"/>
              </a:rPr>
              <a:t>представниками</a:t>
            </a:r>
            <a:r>
              <a:rPr lang="ru-RU" sz="1200" spc="-1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lang="ru-RU" sz="1200" spc="-10" dirty="0" err="1">
                <a:solidFill>
                  <a:srgbClr val="FFFFFF"/>
                </a:solidFill>
                <a:latin typeface="Segoe UI"/>
                <a:cs typeface="Segoe UI"/>
              </a:rPr>
              <a:t>державних</a:t>
            </a:r>
            <a:r>
              <a:rPr lang="ru-RU" sz="1200" spc="-1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lang="ru-RU" sz="1200" spc="-10" dirty="0" err="1">
                <a:solidFill>
                  <a:srgbClr val="FFFFFF"/>
                </a:solidFill>
                <a:latin typeface="Segoe UI"/>
                <a:cs typeface="Segoe UI"/>
              </a:rPr>
              <a:t>інституцій</a:t>
            </a:r>
            <a:r>
              <a:rPr lang="en-US" sz="1200" spc="-1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lang="uk-UA" sz="1200" spc="-1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377A"/>
          </a:solidFill>
        </p:spPr>
        <p:txBody>
          <a:bodyPr wrap="square" lIns="0" tIns="0" rIns="0" bIns="0" rtlCol="0"/>
          <a:lstStyle/>
          <a:p>
            <a:endParaRPr dirty="0">
              <a:solidFill>
                <a:schemeClr val="bg1"/>
              </a:solidFill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-6350" y="0"/>
            <a:ext cx="2167890" cy="6870700"/>
            <a:chOff x="-6350" y="0"/>
            <a:chExt cx="2167890" cy="6870700"/>
          </a:xfrm>
        </p:grpSpPr>
        <p:sp>
          <p:nvSpPr>
            <p:cNvPr id="7" name="object 7"/>
            <p:cNvSpPr/>
            <p:nvPr/>
          </p:nvSpPr>
          <p:spPr>
            <a:xfrm>
              <a:off x="0" y="0"/>
              <a:ext cx="2155190" cy="6858000"/>
            </a:xfrm>
            <a:custGeom>
              <a:avLst/>
              <a:gdLst/>
              <a:ahLst/>
              <a:cxnLst/>
              <a:rect l="l" t="t" r="r" b="b"/>
              <a:pathLst>
                <a:path w="2155190" h="6858000">
                  <a:moveTo>
                    <a:pt x="2154936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2154936" y="6858000"/>
                  </a:lnTo>
                  <a:lnTo>
                    <a:pt x="2154936" y="0"/>
                  </a:lnTo>
                  <a:close/>
                </a:path>
              </a:pathLst>
            </a:custGeom>
            <a:solidFill>
              <a:srgbClr val="4294D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0"/>
              <a:ext cx="2155190" cy="6858000"/>
            </a:xfrm>
            <a:custGeom>
              <a:avLst/>
              <a:gdLst/>
              <a:ahLst/>
              <a:cxnLst/>
              <a:rect l="l" t="t" r="r" b="b"/>
              <a:pathLst>
                <a:path w="2155190" h="6858000">
                  <a:moveTo>
                    <a:pt x="0" y="6858000"/>
                  </a:moveTo>
                  <a:lnTo>
                    <a:pt x="2154936" y="6858000"/>
                  </a:lnTo>
                  <a:lnTo>
                    <a:pt x="2154936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12700">
              <a:solidFill>
                <a:srgbClr val="2D6C9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1869" y="797925"/>
            <a:ext cx="1711452" cy="178917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38" y="3429000"/>
            <a:ext cx="2086496" cy="233219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929" y="76200"/>
            <a:ext cx="4799472" cy="319839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7065" y="3336802"/>
            <a:ext cx="4267200" cy="284368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132849"/>
            <a:ext cx="5029200" cy="308509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432" y="3367904"/>
            <a:ext cx="5105400" cy="287178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037770" y="6272485"/>
            <a:ext cx="9182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Joint UN Youth Engagement 2025.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Форум за п</a:t>
            </a:r>
            <a:r>
              <a:rPr lang="uk-UA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ідтримки</a:t>
            </a:r>
            <a:r>
              <a:rPr lang="uk-UA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місії ООН. </a:t>
            </a:r>
            <a:r>
              <a:rPr lang="ru-RU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Понад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100 </a:t>
            </a:r>
            <a:r>
              <a:rPr lang="ru-RU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учасників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8523766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377A"/>
          </a:solidFill>
        </p:spPr>
        <p:txBody>
          <a:bodyPr wrap="square" lIns="0" tIns="0" rIns="0" bIns="0" rtlCol="0"/>
          <a:lstStyle/>
          <a:p>
            <a:endParaRPr lang="ru-RU" dirty="0"/>
          </a:p>
        </p:txBody>
      </p:sp>
      <p:grpSp>
        <p:nvGrpSpPr>
          <p:cNvPr id="6" name="object 6"/>
          <p:cNvGrpSpPr/>
          <p:nvPr/>
        </p:nvGrpSpPr>
        <p:grpSpPr>
          <a:xfrm>
            <a:off x="-6350" y="0"/>
            <a:ext cx="2167890" cy="6870700"/>
            <a:chOff x="-6350" y="0"/>
            <a:chExt cx="2167890" cy="6870700"/>
          </a:xfrm>
        </p:grpSpPr>
        <p:sp>
          <p:nvSpPr>
            <p:cNvPr id="7" name="object 7"/>
            <p:cNvSpPr/>
            <p:nvPr/>
          </p:nvSpPr>
          <p:spPr>
            <a:xfrm>
              <a:off x="0" y="0"/>
              <a:ext cx="2155190" cy="6858000"/>
            </a:xfrm>
            <a:custGeom>
              <a:avLst/>
              <a:gdLst/>
              <a:ahLst/>
              <a:cxnLst/>
              <a:rect l="l" t="t" r="r" b="b"/>
              <a:pathLst>
                <a:path w="2155190" h="6858000">
                  <a:moveTo>
                    <a:pt x="2154936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2154936" y="6858000"/>
                  </a:lnTo>
                  <a:lnTo>
                    <a:pt x="2154936" y="0"/>
                  </a:lnTo>
                  <a:close/>
                </a:path>
              </a:pathLst>
            </a:custGeom>
            <a:solidFill>
              <a:srgbClr val="4294D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0"/>
              <a:ext cx="2155190" cy="6858000"/>
            </a:xfrm>
            <a:custGeom>
              <a:avLst/>
              <a:gdLst/>
              <a:ahLst/>
              <a:cxnLst/>
              <a:rect l="l" t="t" r="r" b="b"/>
              <a:pathLst>
                <a:path w="2155190" h="6858000">
                  <a:moveTo>
                    <a:pt x="0" y="6858000"/>
                  </a:moveTo>
                  <a:lnTo>
                    <a:pt x="2154936" y="6858000"/>
                  </a:lnTo>
                  <a:lnTo>
                    <a:pt x="2154936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12700">
              <a:solidFill>
                <a:srgbClr val="2D6C9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337" y="776405"/>
            <a:ext cx="1977393" cy="206659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94" y="3359704"/>
            <a:ext cx="2086496" cy="233219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D5C4B29-DA94-4D6B-8B98-770AD8BCBB29}"/>
              </a:ext>
            </a:extLst>
          </p:cNvPr>
          <p:cNvSpPr txBox="1"/>
          <p:nvPr/>
        </p:nvSpPr>
        <p:spPr>
          <a:xfrm>
            <a:off x="2061717" y="5911880"/>
            <a:ext cx="981042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Зустріч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Патріком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Тернером, старшим </a:t>
            </a:r>
            <a:r>
              <a:rPr lang="ru-RU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представником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НАТО в </a:t>
            </a:r>
            <a:r>
              <a:rPr lang="ru-RU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Україні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делегацією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НАТО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75" y="120157"/>
            <a:ext cx="4604657" cy="27432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662" y="136631"/>
            <a:ext cx="4482519" cy="271958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217" y="2983514"/>
            <a:ext cx="4249677" cy="2832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5302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377A"/>
          </a:solidFill>
        </p:spPr>
        <p:txBody>
          <a:bodyPr wrap="square" lIns="0" tIns="0" rIns="0" bIns="0" rtlCol="0"/>
          <a:lstStyle/>
          <a:p>
            <a:pPr algn="ctr"/>
            <a:endParaRPr lang="ru-RU" sz="1800" dirty="0">
              <a:solidFill>
                <a:schemeClr val="bg1"/>
              </a:solidFill>
              <a:latin typeface="Century Schoolbook" panose="02040604050505020304" pitchFamily="18" charset="0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-6350" y="0"/>
            <a:ext cx="2167890" cy="6870700"/>
            <a:chOff x="-6350" y="0"/>
            <a:chExt cx="2167890" cy="6870700"/>
          </a:xfrm>
        </p:grpSpPr>
        <p:sp>
          <p:nvSpPr>
            <p:cNvPr id="7" name="object 7"/>
            <p:cNvSpPr/>
            <p:nvPr/>
          </p:nvSpPr>
          <p:spPr>
            <a:xfrm>
              <a:off x="0" y="0"/>
              <a:ext cx="2155190" cy="6858000"/>
            </a:xfrm>
            <a:custGeom>
              <a:avLst/>
              <a:gdLst/>
              <a:ahLst/>
              <a:cxnLst/>
              <a:rect l="l" t="t" r="r" b="b"/>
              <a:pathLst>
                <a:path w="2155190" h="6858000">
                  <a:moveTo>
                    <a:pt x="2154936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2154936" y="6858000"/>
                  </a:lnTo>
                  <a:lnTo>
                    <a:pt x="2154936" y="0"/>
                  </a:lnTo>
                  <a:close/>
                </a:path>
              </a:pathLst>
            </a:custGeom>
            <a:solidFill>
              <a:srgbClr val="4294D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0"/>
              <a:ext cx="2155190" cy="6858000"/>
            </a:xfrm>
            <a:custGeom>
              <a:avLst/>
              <a:gdLst/>
              <a:ahLst/>
              <a:cxnLst/>
              <a:rect l="l" t="t" r="r" b="b"/>
              <a:pathLst>
                <a:path w="2155190" h="6858000">
                  <a:moveTo>
                    <a:pt x="0" y="6858000"/>
                  </a:moveTo>
                  <a:lnTo>
                    <a:pt x="2154936" y="6858000"/>
                  </a:lnTo>
                  <a:lnTo>
                    <a:pt x="2154936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12700">
              <a:solidFill>
                <a:srgbClr val="2D6C9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337" y="776405"/>
            <a:ext cx="1977393" cy="206659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94" y="3359704"/>
            <a:ext cx="2086496" cy="23321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899258" y="291414"/>
            <a:ext cx="449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British-Ukrainian Centenary Partnership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0161" y="1019297"/>
            <a:ext cx="5100795" cy="529859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2307" y="300745"/>
            <a:ext cx="2209800" cy="347060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7175" y="3048000"/>
            <a:ext cx="2224852" cy="3527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6014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377A"/>
          </a:solidFill>
        </p:spPr>
        <p:txBody>
          <a:bodyPr wrap="square" lIns="0" tIns="0" rIns="0" bIns="0" rtlCol="0"/>
          <a:lstStyle/>
          <a:p>
            <a:endParaRPr lang="ru-RU" dirty="0"/>
          </a:p>
        </p:txBody>
      </p:sp>
      <p:grpSp>
        <p:nvGrpSpPr>
          <p:cNvPr id="6" name="object 6"/>
          <p:cNvGrpSpPr/>
          <p:nvPr/>
        </p:nvGrpSpPr>
        <p:grpSpPr>
          <a:xfrm>
            <a:off x="-6350" y="0"/>
            <a:ext cx="2167890" cy="6870700"/>
            <a:chOff x="-6350" y="0"/>
            <a:chExt cx="2167890" cy="6870700"/>
          </a:xfrm>
        </p:grpSpPr>
        <p:sp>
          <p:nvSpPr>
            <p:cNvPr id="7" name="object 7"/>
            <p:cNvSpPr/>
            <p:nvPr/>
          </p:nvSpPr>
          <p:spPr>
            <a:xfrm>
              <a:off x="0" y="0"/>
              <a:ext cx="2155190" cy="6858000"/>
            </a:xfrm>
            <a:custGeom>
              <a:avLst/>
              <a:gdLst/>
              <a:ahLst/>
              <a:cxnLst/>
              <a:rect l="l" t="t" r="r" b="b"/>
              <a:pathLst>
                <a:path w="2155190" h="6858000">
                  <a:moveTo>
                    <a:pt x="2154936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2154936" y="6858000"/>
                  </a:lnTo>
                  <a:lnTo>
                    <a:pt x="2154936" y="0"/>
                  </a:lnTo>
                  <a:close/>
                </a:path>
              </a:pathLst>
            </a:custGeom>
            <a:solidFill>
              <a:srgbClr val="4294D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0"/>
              <a:ext cx="2155190" cy="6858000"/>
            </a:xfrm>
            <a:custGeom>
              <a:avLst/>
              <a:gdLst/>
              <a:ahLst/>
              <a:cxnLst/>
              <a:rect l="l" t="t" r="r" b="b"/>
              <a:pathLst>
                <a:path w="2155190" h="6858000">
                  <a:moveTo>
                    <a:pt x="0" y="6858000"/>
                  </a:moveTo>
                  <a:lnTo>
                    <a:pt x="2154936" y="6858000"/>
                  </a:lnTo>
                  <a:lnTo>
                    <a:pt x="2154936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12700">
              <a:solidFill>
                <a:srgbClr val="2D6C9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337" y="776405"/>
            <a:ext cx="1977393" cy="206659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94" y="3359704"/>
            <a:ext cx="2086496" cy="233219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CB91BD8-9823-4690-8619-9044C4265942}"/>
              </a:ext>
            </a:extLst>
          </p:cNvPr>
          <p:cNvSpPr txBox="1"/>
          <p:nvPr/>
        </p:nvSpPr>
        <p:spPr>
          <a:xfrm>
            <a:off x="2035730" y="354228"/>
            <a:ext cx="462176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8038" indent="-808038" algn="l">
              <a:lnSpc>
                <a:spcPct val="100000"/>
              </a:lnSpc>
              <a:spcBef>
                <a:spcPts val="100"/>
              </a:spcBef>
            </a:pP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Телеміст між студентами </a:t>
            </a:r>
            <a:r>
              <a:rPr lang="uk-UA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Каразінського</a:t>
            </a: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університету, 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University of York </a:t>
            </a: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українською студентською спільнотою в Йорку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787" y="1812910"/>
            <a:ext cx="4634993" cy="309358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5847" y="285686"/>
            <a:ext cx="4178323" cy="278878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7361" y="3360160"/>
            <a:ext cx="4535995" cy="294982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183182" y="5559083"/>
            <a:ext cx="53100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Зустріч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Юлією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Соболь –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керівницею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освітніх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British Council in Ukraine</a:t>
            </a:r>
          </a:p>
        </p:txBody>
      </p:sp>
    </p:spTree>
    <p:extLst>
      <p:ext uri="{BB962C8B-B14F-4D97-AF65-F5344CB8AC3E}">
        <p14:creationId xmlns:p14="http://schemas.microsoft.com/office/powerpoint/2010/main" val="41006910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377A"/>
          </a:solidFill>
        </p:spPr>
        <p:txBody>
          <a:bodyPr wrap="square" lIns="0" tIns="0" rIns="0" bIns="0" rtlCol="0"/>
          <a:lstStyle/>
          <a:p>
            <a:endParaRPr lang="ru-RU" dirty="0"/>
          </a:p>
        </p:txBody>
      </p:sp>
      <p:grpSp>
        <p:nvGrpSpPr>
          <p:cNvPr id="6" name="object 6"/>
          <p:cNvGrpSpPr/>
          <p:nvPr/>
        </p:nvGrpSpPr>
        <p:grpSpPr>
          <a:xfrm>
            <a:off x="-6350" y="0"/>
            <a:ext cx="2167890" cy="6870700"/>
            <a:chOff x="-6350" y="0"/>
            <a:chExt cx="2167890" cy="6870700"/>
          </a:xfrm>
        </p:grpSpPr>
        <p:sp>
          <p:nvSpPr>
            <p:cNvPr id="7" name="object 7"/>
            <p:cNvSpPr/>
            <p:nvPr/>
          </p:nvSpPr>
          <p:spPr>
            <a:xfrm>
              <a:off x="0" y="0"/>
              <a:ext cx="2155190" cy="6858000"/>
            </a:xfrm>
            <a:custGeom>
              <a:avLst/>
              <a:gdLst/>
              <a:ahLst/>
              <a:cxnLst/>
              <a:rect l="l" t="t" r="r" b="b"/>
              <a:pathLst>
                <a:path w="2155190" h="6858000">
                  <a:moveTo>
                    <a:pt x="2154936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2154936" y="6858000"/>
                  </a:lnTo>
                  <a:lnTo>
                    <a:pt x="2154936" y="0"/>
                  </a:lnTo>
                  <a:close/>
                </a:path>
              </a:pathLst>
            </a:custGeom>
            <a:solidFill>
              <a:srgbClr val="4294D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0"/>
              <a:ext cx="2155190" cy="6858000"/>
            </a:xfrm>
            <a:custGeom>
              <a:avLst/>
              <a:gdLst/>
              <a:ahLst/>
              <a:cxnLst/>
              <a:rect l="l" t="t" r="r" b="b"/>
              <a:pathLst>
                <a:path w="2155190" h="6858000">
                  <a:moveTo>
                    <a:pt x="0" y="6858000"/>
                  </a:moveTo>
                  <a:lnTo>
                    <a:pt x="2154936" y="6858000"/>
                  </a:lnTo>
                  <a:lnTo>
                    <a:pt x="2154936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12700">
              <a:solidFill>
                <a:srgbClr val="2D6C9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337" y="776405"/>
            <a:ext cx="1977393" cy="206659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94" y="3359704"/>
            <a:ext cx="2086496" cy="233219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1006188"/>
            <a:ext cx="4736023" cy="484562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7622" y="436835"/>
            <a:ext cx="4286477" cy="584573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32584" y="200961"/>
            <a:ext cx="449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Тиждень дипломатії 2.0</a:t>
            </a:r>
            <a:endParaRPr lang="ru-RU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01474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377A"/>
          </a:solidFill>
        </p:spPr>
        <p:txBody>
          <a:bodyPr wrap="square" lIns="0" tIns="0" rIns="0" bIns="0" rtlCol="0"/>
          <a:lstStyle/>
          <a:p>
            <a:r>
              <a:rPr lang="uk-UA" dirty="0" err="1"/>
              <a:t>Тт</a:t>
            </a:r>
            <a:r>
              <a:rPr lang="uk-UA" dirty="0"/>
              <a:t>  </a:t>
            </a:r>
            <a:endParaRPr lang="ru-RU" dirty="0"/>
          </a:p>
        </p:txBody>
      </p:sp>
      <p:grpSp>
        <p:nvGrpSpPr>
          <p:cNvPr id="6" name="object 6"/>
          <p:cNvGrpSpPr/>
          <p:nvPr/>
        </p:nvGrpSpPr>
        <p:grpSpPr>
          <a:xfrm>
            <a:off x="-6350" y="0"/>
            <a:ext cx="2167890" cy="6870700"/>
            <a:chOff x="-6350" y="0"/>
            <a:chExt cx="2167890" cy="6870700"/>
          </a:xfrm>
        </p:grpSpPr>
        <p:sp>
          <p:nvSpPr>
            <p:cNvPr id="7" name="object 7"/>
            <p:cNvSpPr/>
            <p:nvPr/>
          </p:nvSpPr>
          <p:spPr>
            <a:xfrm>
              <a:off x="0" y="0"/>
              <a:ext cx="2155190" cy="6858000"/>
            </a:xfrm>
            <a:custGeom>
              <a:avLst/>
              <a:gdLst/>
              <a:ahLst/>
              <a:cxnLst/>
              <a:rect l="l" t="t" r="r" b="b"/>
              <a:pathLst>
                <a:path w="2155190" h="6858000">
                  <a:moveTo>
                    <a:pt x="2154936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2154936" y="6858000"/>
                  </a:lnTo>
                  <a:lnTo>
                    <a:pt x="2154936" y="0"/>
                  </a:lnTo>
                  <a:close/>
                </a:path>
              </a:pathLst>
            </a:custGeom>
            <a:solidFill>
              <a:srgbClr val="4294D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0"/>
              <a:ext cx="2155190" cy="6858000"/>
            </a:xfrm>
            <a:custGeom>
              <a:avLst/>
              <a:gdLst/>
              <a:ahLst/>
              <a:cxnLst/>
              <a:rect l="l" t="t" r="r" b="b"/>
              <a:pathLst>
                <a:path w="2155190" h="6858000">
                  <a:moveTo>
                    <a:pt x="0" y="6858000"/>
                  </a:moveTo>
                  <a:lnTo>
                    <a:pt x="2154936" y="6858000"/>
                  </a:lnTo>
                  <a:lnTo>
                    <a:pt x="2154936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12700">
              <a:solidFill>
                <a:srgbClr val="2D6C9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337" y="776405"/>
            <a:ext cx="1977393" cy="206659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94" y="3359704"/>
            <a:ext cx="2086496" cy="233219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59290"/>
            <a:ext cx="4350326" cy="285332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100020"/>
            <a:ext cx="4503319" cy="291259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743200" y="3043438"/>
            <a:ext cx="86199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Майстер-клас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Тонкощі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дипломатичного протоколу: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організація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дипломатичного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прийому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3689769"/>
            <a:ext cx="4572000" cy="299084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780190" y="3858064"/>
            <a:ext cx="4572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Експертна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панельна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дискусія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Дипломатичний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2025: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рік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минає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геополітиці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геоекономіці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r"/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Підсумки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року,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ключових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тенденцій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прогнози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майбутнє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EFB403-0DF5-47DB-8412-3EA59FDA4831}"/>
              </a:ext>
            </a:extLst>
          </p:cNvPr>
          <p:cNvSpPr txBox="1"/>
          <p:nvPr/>
        </p:nvSpPr>
        <p:spPr>
          <a:xfrm>
            <a:off x="2486892" y="5537108"/>
            <a:ext cx="44750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Онлайн-зустріч з Надзвичайним та Повноважним Послом України в Польщі Василем </a:t>
            </a:r>
            <a:r>
              <a:rPr lang="uk-UA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Боднарем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6017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377A"/>
          </a:solidFill>
        </p:spPr>
        <p:txBody>
          <a:bodyPr wrap="square" lIns="0" tIns="0" rIns="0" bIns="0" rtlCol="0"/>
          <a:lstStyle/>
          <a:p>
            <a:endParaRPr lang="ru-RU" dirty="0"/>
          </a:p>
        </p:txBody>
      </p:sp>
      <p:grpSp>
        <p:nvGrpSpPr>
          <p:cNvPr id="6" name="object 6"/>
          <p:cNvGrpSpPr/>
          <p:nvPr/>
        </p:nvGrpSpPr>
        <p:grpSpPr>
          <a:xfrm>
            <a:off x="-6350" y="0"/>
            <a:ext cx="2167890" cy="6870700"/>
            <a:chOff x="-6350" y="0"/>
            <a:chExt cx="2167890" cy="6870700"/>
          </a:xfrm>
        </p:grpSpPr>
        <p:sp>
          <p:nvSpPr>
            <p:cNvPr id="7" name="object 7"/>
            <p:cNvSpPr/>
            <p:nvPr/>
          </p:nvSpPr>
          <p:spPr>
            <a:xfrm>
              <a:off x="0" y="0"/>
              <a:ext cx="2155190" cy="6858000"/>
            </a:xfrm>
            <a:custGeom>
              <a:avLst/>
              <a:gdLst/>
              <a:ahLst/>
              <a:cxnLst/>
              <a:rect l="l" t="t" r="r" b="b"/>
              <a:pathLst>
                <a:path w="2155190" h="6858000">
                  <a:moveTo>
                    <a:pt x="2154936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2154936" y="6858000"/>
                  </a:lnTo>
                  <a:lnTo>
                    <a:pt x="2154936" y="0"/>
                  </a:lnTo>
                  <a:close/>
                </a:path>
              </a:pathLst>
            </a:custGeom>
            <a:solidFill>
              <a:srgbClr val="4294D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0"/>
              <a:ext cx="2155190" cy="6858000"/>
            </a:xfrm>
            <a:custGeom>
              <a:avLst/>
              <a:gdLst/>
              <a:ahLst/>
              <a:cxnLst/>
              <a:rect l="l" t="t" r="r" b="b"/>
              <a:pathLst>
                <a:path w="2155190" h="6858000">
                  <a:moveTo>
                    <a:pt x="0" y="6858000"/>
                  </a:moveTo>
                  <a:lnTo>
                    <a:pt x="2154936" y="6858000"/>
                  </a:lnTo>
                  <a:lnTo>
                    <a:pt x="2154936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12700">
              <a:solidFill>
                <a:srgbClr val="2D6C9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337" y="776405"/>
            <a:ext cx="1977393" cy="206659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94" y="3359704"/>
            <a:ext cx="2086496" cy="233219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8595" y="69296"/>
            <a:ext cx="5214676" cy="335970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5699" y="3498296"/>
            <a:ext cx="4925372" cy="32223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124200" y="3886200"/>
            <a:ext cx="3048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Дипломатичне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моделювання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саміту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G-20 2025</a:t>
            </a:r>
          </a:p>
        </p:txBody>
      </p:sp>
    </p:spTree>
    <p:extLst>
      <p:ext uri="{BB962C8B-B14F-4D97-AF65-F5344CB8AC3E}">
        <p14:creationId xmlns:p14="http://schemas.microsoft.com/office/powerpoint/2010/main" val="3001540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37322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377A"/>
          </a:solidFill>
        </p:spPr>
        <p:txBody>
          <a:bodyPr wrap="square" lIns="0" tIns="0" rIns="0" bIns="0" rtlCol="0"/>
          <a:lstStyle/>
          <a:p>
            <a:endParaRPr lang="ru-RU" dirty="0"/>
          </a:p>
        </p:txBody>
      </p:sp>
      <p:grpSp>
        <p:nvGrpSpPr>
          <p:cNvPr id="6" name="object 6"/>
          <p:cNvGrpSpPr/>
          <p:nvPr/>
        </p:nvGrpSpPr>
        <p:grpSpPr>
          <a:xfrm>
            <a:off x="-36912" y="-6350"/>
            <a:ext cx="2167890" cy="6870700"/>
            <a:chOff x="-6350" y="0"/>
            <a:chExt cx="2167890" cy="6870700"/>
          </a:xfrm>
        </p:grpSpPr>
        <p:sp>
          <p:nvSpPr>
            <p:cNvPr id="7" name="object 7"/>
            <p:cNvSpPr/>
            <p:nvPr/>
          </p:nvSpPr>
          <p:spPr>
            <a:xfrm>
              <a:off x="0" y="0"/>
              <a:ext cx="2155190" cy="6858000"/>
            </a:xfrm>
            <a:custGeom>
              <a:avLst/>
              <a:gdLst/>
              <a:ahLst/>
              <a:cxnLst/>
              <a:rect l="l" t="t" r="r" b="b"/>
              <a:pathLst>
                <a:path w="2155190" h="6858000">
                  <a:moveTo>
                    <a:pt x="2154936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2154936" y="6858000"/>
                  </a:lnTo>
                  <a:lnTo>
                    <a:pt x="2154936" y="0"/>
                  </a:lnTo>
                  <a:close/>
                </a:path>
              </a:pathLst>
            </a:custGeom>
            <a:solidFill>
              <a:srgbClr val="4294D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0"/>
              <a:ext cx="2155190" cy="6858000"/>
            </a:xfrm>
            <a:custGeom>
              <a:avLst/>
              <a:gdLst/>
              <a:ahLst/>
              <a:cxnLst/>
              <a:rect l="l" t="t" r="r" b="b"/>
              <a:pathLst>
                <a:path w="2155190" h="6858000">
                  <a:moveTo>
                    <a:pt x="0" y="6858000"/>
                  </a:moveTo>
                  <a:lnTo>
                    <a:pt x="2154936" y="6858000"/>
                  </a:lnTo>
                  <a:lnTo>
                    <a:pt x="2154936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12700">
              <a:solidFill>
                <a:srgbClr val="2D6C9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337" y="776405"/>
            <a:ext cx="1977393" cy="206659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94" y="3359704"/>
            <a:ext cx="2086496" cy="2332198"/>
          </a:xfrm>
          <a:prstGeom prst="rect">
            <a:avLst/>
          </a:prstGeom>
        </p:spPr>
      </p:pic>
      <p:sp>
        <p:nvSpPr>
          <p:cNvPr id="15" name="object 4">
            <a:extLst>
              <a:ext uri="{FF2B5EF4-FFF2-40B4-BE49-F238E27FC236}">
                <a16:creationId xmlns:a16="http://schemas.microsoft.com/office/drawing/2014/main" id="{2D6F3783-652E-4973-8F41-2E0A465A2F7D}"/>
              </a:ext>
            </a:extLst>
          </p:cNvPr>
          <p:cNvSpPr txBox="1"/>
          <p:nvPr/>
        </p:nvSpPr>
        <p:spPr>
          <a:xfrm>
            <a:off x="2438400" y="5810655"/>
            <a:ext cx="9068776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/>
            <a:r>
              <a:rPr lang="uk-UA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Тиждень Європи</a:t>
            </a:r>
            <a:endParaRPr lang="ru-RU" sz="3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075" y="127533"/>
            <a:ext cx="3582000" cy="23870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7140" y="160574"/>
            <a:ext cx="3722954" cy="223378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3151" y="2757439"/>
            <a:ext cx="3873800" cy="230448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3884" y="2539745"/>
            <a:ext cx="3793365" cy="252792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243075" y="5148357"/>
            <a:ext cx="3712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Інтерактивний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квест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Diplomatic Express 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936186" y="254210"/>
            <a:ext cx="232806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Лекція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Глобальної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Платформи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Саміту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перших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леді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джентльменів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тему «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Дипломатія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 сила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39196" y="3101242"/>
            <a:ext cx="20864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Зустріч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Постійним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представником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Раді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Європи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r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Миколою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Точицьким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3785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377A"/>
          </a:solidFill>
        </p:spPr>
        <p:txBody>
          <a:bodyPr wrap="square" lIns="0" tIns="0" rIns="0" bIns="0" rtlCol="0"/>
          <a:lstStyle/>
          <a:p>
            <a:endParaRPr lang="ru-RU" dirty="0"/>
          </a:p>
        </p:txBody>
      </p:sp>
      <p:grpSp>
        <p:nvGrpSpPr>
          <p:cNvPr id="6" name="object 6"/>
          <p:cNvGrpSpPr/>
          <p:nvPr/>
        </p:nvGrpSpPr>
        <p:grpSpPr>
          <a:xfrm>
            <a:off x="-6350" y="0"/>
            <a:ext cx="2167890" cy="6870700"/>
            <a:chOff x="-6350" y="0"/>
            <a:chExt cx="2167890" cy="6870700"/>
          </a:xfrm>
        </p:grpSpPr>
        <p:sp>
          <p:nvSpPr>
            <p:cNvPr id="7" name="object 7"/>
            <p:cNvSpPr/>
            <p:nvPr/>
          </p:nvSpPr>
          <p:spPr>
            <a:xfrm>
              <a:off x="0" y="0"/>
              <a:ext cx="2155190" cy="6858000"/>
            </a:xfrm>
            <a:custGeom>
              <a:avLst/>
              <a:gdLst/>
              <a:ahLst/>
              <a:cxnLst/>
              <a:rect l="l" t="t" r="r" b="b"/>
              <a:pathLst>
                <a:path w="2155190" h="6858000">
                  <a:moveTo>
                    <a:pt x="2154936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2154936" y="6858000"/>
                  </a:lnTo>
                  <a:lnTo>
                    <a:pt x="2154936" y="0"/>
                  </a:lnTo>
                  <a:close/>
                </a:path>
              </a:pathLst>
            </a:custGeom>
            <a:solidFill>
              <a:srgbClr val="4294D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0"/>
              <a:ext cx="2155190" cy="6858000"/>
            </a:xfrm>
            <a:custGeom>
              <a:avLst/>
              <a:gdLst/>
              <a:ahLst/>
              <a:cxnLst/>
              <a:rect l="l" t="t" r="r" b="b"/>
              <a:pathLst>
                <a:path w="2155190" h="6858000">
                  <a:moveTo>
                    <a:pt x="0" y="6858000"/>
                  </a:moveTo>
                  <a:lnTo>
                    <a:pt x="2154936" y="6858000"/>
                  </a:lnTo>
                  <a:lnTo>
                    <a:pt x="2154936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12700">
              <a:solidFill>
                <a:srgbClr val="2D6C9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337" y="776405"/>
            <a:ext cx="1977393" cy="206659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94" y="3359704"/>
            <a:ext cx="2086496" cy="233219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3429000"/>
            <a:ext cx="5105400" cy="293373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5931" y="166476"/>
            <a:ext cx="4717468" cy="25146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2606" y="472103"/>
            <a:ext cx="4755908" cy="267519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719567" y="2921290"/>
            <a:ext cx="45811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Youth Security Forum – “Security in a Changing World: Challenges and Global Responsibilities for Youth”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997494" y="4125038"/>
            <a:ext cx="406590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Форум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проведено у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форматі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командної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передбачав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активне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залучення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молоді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обговорення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актуальних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питань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міжнародної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безпеки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5531696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377A"/>
          </a:solidFill>
        </p:spPr>
        <p:txBody>
          <a:bodyPr wrap="square" lIns="0" tIns="0" rIns="0" bIns="0" rtlCol="0"/>
          <a:lstStyle/>
          <a:p>
            <a:endParaRPr lang="ru-RU" dirty="0"/>
          </a:p>
        </p:txBody>
      </p:sp>
      <p:grpSp>
        <p:nvGrpSpPr>
          <p:cNvPr id="6" name="object 6"/>
          <p:cNvGrpSpPr/>
          <p:nvPr/>
        </p:nvGrpSpPr>
        <p:grpSpPr>
          <a:xfrm>
            <a:off x="-6350" y="0"/>
            <a:ext cx="2167890" cy="6870700"/>
            <a:chOff x="-6350" y="0"/>
            <a:chExt cx="2167890" cy="6870700"/>
          </a:xfrm>
        </p:grpSpPr>
        <p:sp>
          <p:nvSpPr>
            <p:cNvPr id="7" name="object 7"/>
            <p:cNvSpPr/>
            <p:nvPr/>
          </p:nvSpPr>
          <p:spPr>
            <a:xfrm>
              <a:off x="0" y="0"/>
              <a:ext cx="2155190" cy="6858000"/>
            </a:xfrm>
            <a:custGeom>
              <a:avLst/>
              <a:gdLst/>
              <a:ahLst/>
              <a:cxnLst/>
              <a:rect l="l" t="t" r="r" b="b"/>
              <a:pathLst>
                <a:path w="2155190" h="6858000">
                  <a:moveTo>
                    <a:pt x="2154936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2154936" y="6858000"/>
                  </a:lnTo>
                  <a:lnTo>
                    <a:pt x="2154936" y="0"/>
                  </a:lnTo>
                  <a:close/>
                </a:path>
              </a:pathLst>
            </a:custGeom>
            <a:solidFill>
              <a:srgbClr val="4294D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0"/>
              <a:ext cx="2155190" cy="6858000"/>
            </a:xfrm>
            <a:custGeom>
              <a:avLst/>
              <a:gdLst/>
              <a:ahLst/>
              <a:cxnLst/>
              <a:rect l="l" t="t" r="r" b="b"/>
              <a:pathLst>
                <a:path w="2155190" h="6858000">
                  <a:moveTo>
                    <a:pt x="0" y="6858000"/>
                  </a:moveTo>
                  <a:lnTo>
                    <a:pt x="2154936" y="6858000"/>
                  </a:lnTo>
                  <a:lnTo>
                    <a:pt x="2154936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12700">
              <a:solidFill>
                <a:srgbClr val="2D6C9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337" y="776405"/>
            <a:ext cx="1977393" cy="206659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94" y="3359704"/>
            <a:ext cx="2086496" cy="233219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87579"/>
            <a:ext cx="5199463" cy="312021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4241" y="3316090"/>
            <a:ext cx="5319916" cy="33458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092351" y="290268"/>
            <a:ext cx="37750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Зустріч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Премʼєр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міністром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Міністром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науки</a:t>
            </a:r>
          </a:p>
        </p:txBody>
      </p:sp>
    </p:spTree>
    <p:extLst>
      <p:ext uri="{BB962C8B-B14F-4D97-AF65-F5344CB8AC3E}">
        <p14:creationId xmlns:p14="http://schemas.microsoft.com/office/powerpoint/2010/main" val="20730622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377A"/>
          </a:solidFill>
        </p:spPr>
        <p:txBody>
          <a:bodyPr wrap="square" lIns="0" tIns="0" rIns="0" bIns="0" rtlCol="0"/>
          <a:lstStyle/>
          <a:p>
            <a:endParaRPr lang="ru-RU" dirty="0"/>
          </a:p>
        </p:txBody>
      </p:sp>
      <p:grpSp>
        <p:nvGrpSpPr>
          <p:cNvPr id="6" name="object 6"/>
          <p:cNvGrpSpPr/>
          <p:nvPr/>
        </p:nvGrpSpPr>
        <p:grpSpPr>
          <a:xfrm>
            <a:off x="-6350" y="0"/>
            <a:ext cx="2167890" cy="6870700"/>
            <a:chOff x="-6350" y="0"/>
            <a:chExt cx="2167890" cy="6870700"/>
          </a:xfrm>
        </p:grpSpPr>
        <p:sp>
          <p:nvSpPr>
            <p:cNvPr id="7" name="object 7"/>
            <p:cNvSpPr/>
            <p:nvPr/>
          </p:nvSpPr>
          <p:spPr>
            <a:xfrm>
              <a:off x="0" y="0"/>
              <a:ext cx="2155190" cy="6858000"/>
            </a:xfrm>
            <a:custGeom>
              <a:avLst/>
              <a:gdLst/>
              <a:ahLst/>
              <a:cxnLst/>
              <a:rect l="l" t="t" r="r" b="b"/>
              <a:pathLst>
                <a:path w="2155190" h="6858000">
                  <a:moveTo>
                    <a:pt x="2154936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2154936" y="6858000"/>
                  </a:lnTo>
                  <a:lnTo>
                    <a:pt x="2154936" y="0"/>
                  </a:lnTo>
                  <a:close/>
                </a:path>
              </a:pathLst>
            </a:custGeom>
            <a:solidFill>
              <a:srgbClr val="4294D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0"/>
              <a:ext cx="2155190" cy="6858000"/>
            </a:xfrm>
            <a:custGeom>
              <a:avLst/>
              <a:gdLst/>
              <a:ahLst/>
              <a:cxnLst/>
              <a:rect l="l" t="t" r="r" b="b"/>
              <a:pathLst>
                <a:path w="2155190" h="6858000">
                  <a:moveTo>
                    <a:pt x="0" y="6858000"/>
                  </a:moveTo>
                  <a:lnTo>
                    <a:pt x="2154936" y="6858000"/>
                  </a:lnTo>
                  <a:lnTo>
                    <a:pt x="2154936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12700">
              <a:solidFill>
                <a:srgbClr val="2D6C9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337" y="776405"/>
            <a:ext cx="1977393" cy="206659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94" y="3359704"/>
            <a:ext cx="2086496" cy="233219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8023" y="1447800"/>
            <a:ext cx="7543800" cy="475396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248023" y="283737"/>
            <a:ext cx="72809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Зустріч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народним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депутатом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ctr"/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постійним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членом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української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делегації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ПАРЄ 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Павлом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Сушком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208921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377A"/>
          </a:solidFill>
        </p:spPr>
        <p:txBody>
          <a:bodyPr wrap="square" lIns="0" tIns="0" rIns="0" bIns="0" rtlCol="0"/>
          <a:lstStyle/>
          <a:p>
            <a:endParaRPr lang="ru-RU" dirty="0"/>
          </a:p>
        </p:txBody>
      </p:sp>
      <p:grpSp>
        <p:nvGrpSpPr>
          <p:cNvPr id="6" name="object 6"/>
          <p:cNvGrpSpPr/>
          <p:nvPr/>
        </p:nvGrpSpPr>
        <p:grpSpPr>
          <a:xfrm>
            <a:off x="-6350" y="0"/>
            <a:ext cx="2167890" cy="6870700"/>
            <a:chOff x="-6350" y="0"/>
            <a:chExt cx="2167890" cy="6870700"/>
          </a:xfrm>
        </p:grpSpPr>
        <p:sp>
          <p:nvSpPr>
            <p:cNvPr id="7" name="object 7"/>
            <p:cNvSpPr/>
            <p:nvPr/>
          </p:nvSpPr>
          <p:spPr>
            <a:xfrm>
              <a:off x="0" y="0"/>
              <a:ext cx="2155190" cy="6858000"/>
            </a:xfrm>
            <a:custGeom>
              <a:avLst/>
              <a:gdLst/>
              <a:ahLst/>
              <a:cxnLst/>
              <a:rect l="l" t="t" r="r" b="b"/>
              <a:pathLst>
                <a:path w="2155190" h="6858000">
                  <a:moveTo>
                    <a:pt x="2154936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2154936" y="6858000"/>
                  </a:lnTo>
                  <a:lnTo>
                    <a:pt x="2154936" y="0"/>
                  </a:lnTo>
                  <a:close/>
                </a:path>
              </a:pathLst>
            </a:custGeom>
            <a:solidFill>
              <a:srgbClr val="4294D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0"/>
              <a:ext cx="2155190" cy="6858000"/>
            </a:xfrm>
            <a:custGeom>
              <a:avLst/>
              <a:gdLst/>
              <a:ahLst/>
              <a:cxnLst/>
              <a:rect l="l" t="t" r="r" b="b"/>
              <a:pathLst>
                <a:path w="2155190" h="6858000">
                  <a:moveTo>
                    <a:pt x="0" y="6858000"/>
                  </a:moveTo>
                  <a:lnTo>
                    <a:pt x="2154936" y="6858000"/>
                  </a:lnTo>
                  <a:lnTo>
                    <a:pt x="2154936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12700">
              <a:solidFill>
                <a:srgbClr val="2D6C9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337" y="776405"/>
            <a:ext cx="1977393" cy="206659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94" y="3359704"/>
            <a:ext cx="2086496" cy="233219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5566" y="228600"/>
            <a:ext cx="5121680" cy="288094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1889" y="3244334"/>
            <a:ext cx="5053019" cy="310268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155190" y="386857"/>
            <a:ext cx="48057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 </a:t>
            </a:r>
            <a:r>
              <a:rPr lang="ru-RU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співпраці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SKELAR 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Horizon Capital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561607" y="3361587"/>
            <a:ext cx="452563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Зустріч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стала не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підготовкою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Case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Challenge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2.0, а й простором для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діалогу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студентами та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представниками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провідних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компаній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відкривши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нові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можливості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професійного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79784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377A"/>
          </a:solidFill>
        </p:spPr>
        <p:txBody>
          <a:bodyPr wrap="square" lIns="0" tIns="0" rIns="0" bIns="0" rtlCol="0"/>
          <a:lstStyle/>
          <a:p>
            <a:endParaRPr lang="ru-RU" dirty="0"/>
          </a:p>
        </p:txBody>
      </p:sp>
      <p:grpSp>
        <p:nvGrpSpPr>
          <p:cNvPr id="6" name="object 6"/>
          <p:cNvGrpSpPr/>
          <p:nvPr/>
        </p:nvGrpSpPr>
        <p:grpSpPr>
          <a:xfrm>
            <a:off x="-6350" y="0"/>
            <a:ext cx="2167890" cy="6870700"/>
            <a:chOff x="-6350" y="0"/>
            <a:chExt cx="2167890" cy="6870700"/>
          </a:xfrm>
        </p:grpSpPr>
        <p:sp>
          <p:nvSpPr>
            <p:cNvPr id="7" name="object 7"/>
            <p:cNvSpPr/>
            <p:nvPr/>
          </p:nvSpPr>
          <p:spPr>
            <a:xfrm>
              <a:off x="0" y="0"/>
              <a:ext cx="2155190" cy="6858000"/>
            </a:xfrm>
            <a:custGeom>
              <a:avLst/>
              <a:gdLst/>
              <a:ahLst/>
              <a:cxnLst/>
              <a:rect l="l" t="t" r="r" b="b"/>
              <a:pathLst>
                <a:path w="2155190" h="6858000">
                  <a:moveTo>
                    <a:pt x="2154936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2154936" y="6858000"/>
                  </a:lnTo>
                  <a:lnTo>
                    <a:pt x="2154936" y="0"/>
                  </a:lnTo>
                  <a:close/>
                </a:path>
              </a:pathLst>
            </a:custGeom>
            <a:solidFill>
              <a:srgbClr val="4294D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0"/>
              <a:ext cx="2155190" cy="6858000"/>
            </a:xfrm>
            <a:custGeom>
              <a:avLst/>
              <a:gdLst/>
              <a:ahLst/>
              <a:cxnLst/>
              <a:rect l="l" t="t" r="r" b="b"/>
              <a:pathLst>
                <a:path w="2155190" h="6858000">
                  <a:moveTo>
                    <a:pt x="0" y="6858000"/>
                  </a:moveTo>
                  <a:lnTo>
                    <a:pt x="2154936" y="6858000"/>
                  </a:lnTo>
                  <a:lnTo>
                    <a:pt x="2154936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12700">
              <a:solidFill>
                <a:srgbClr val="2D6C9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337" y="776405"/>
            <a:ext cx="1977393" cy="206659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94" y="3359704"/>
            <a:ext cx="2086496" cy="233219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689" y="1961153"/>
            <a:ext cx="3657600" cy="454978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4000" y="3791516"/>
            <a:ext cx="5077986" cy="285636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1012370"/>
            <a:ext cx="4605867" cy="25908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324477" y="194378"/>
            <a:ext cx="82461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Лекція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межах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міжнародного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проєкту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Filibuster for Democracy Lecture Series</a:t>
            </a:r>
            <a:r>
              <a:rPr lang="en-US" dirty="0"/>
              <a:t>.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3134995" y="563710"/>
            <a:ext cx="4038600" cy="121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Арун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Чаудхарі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американський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експерт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політичних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комунікацій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перший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офіційний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відеограф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Білого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дому в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адміністрації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Барака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Обами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31473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377A"/>
          </a:solidFill>
        </p:spPr>
        <p:txBody>
          <a:bodyPr wrap="square" lIns="0" tIns="0" rIns="0" bIns="0" rtlCol="0"/>
          <a:lstStyle/>
          <a:p>
            <a:endParaRPr lang="ru-RU" dirty="0"/>
          </a:p>
        </p:txBody>
      </p:sp>
      <p:grpSp>
        <p:nvGrpSpPr>
          <p:cNvPr id="6" name="object 6"/>
          <p:cNvGrpSpPr/>
          <p:nvPr/>
        </p:nvGrpSpPr>
        <p:grpSpPr>
          <a:xfrm>
            <a:off x="-6350" y="0"/>
            <a:ext cx="2167890" cy="6870700"/>
            <a:chOff x="-6350" y="0"/>
            <a:chExt cx="2167890" cy="6870700"/>
          </a:xfrm>
        </p:grpSpPr>
        <p:sp>
          <p:nvSpPr>
            <p:cNvPr id="7" name="object 7"/>
            <p:cNvSpPr/>
            <p:nvPr/>
          </p:nvSpPr>
          <p:spPr>
            <a:xfrm>
              <a:off x="0" y="0"/>
              <a:ext cx="2155190" cy="6858000"/>
            </a:xfrm>
            <a:custGeom>
              <a:avLst/>
              <a:gdLst/>
              <a:ahLst/>
              <a:cxnLst/>
              <a:rect l="l" t="t" r="r" b="b"/>
              <a:pathLst>
                <a:path w="2155190" h="6858000">
                  <a:moveTo>
                    <a:pt x="2154936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2154936" y="6858000"/>
                  </a:lnTo>
                  <a:lnTo>
                    <a:pt x="2154936" y="0"/>
                  </a:lnTo>
                  <a:close/>
                </a:path>
              </a:pathLst>
            </a:custGeom>
            <a:solidFill>
              <a:srgbClr val="4294D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0"/>
              <a:ext cx="2155190" cy="6858000"/>
            </a:xfrm>
            <a:custGeom>
              <a:avLst/>
              <a:gdLst/>
              <a:ahLst/>
              <a:cxnLst/>
              <a:rect l="l" t="t" r="r" b="b"/>
              <a:pathLst>
                <a:path w="2155190" h="6858000">
                  <a:moveTo>
                    <a:pt x="0" y="6858000"/>
                  </a:moveTo>
                  <a:lnTo>
                    <a:pt x="2154936" y="6858000"/>
                  </a:lnTo>
                  <a:lnTo>
                    <a:pt x="2154936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12700">
              <a:solidFill>
                <a:srgbClr val="2D6C9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337" y="776405"/>
            <a:ext cx="1977393" cy="206659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94" y="3359704"/>
            <a:ext cx="2086496" cy="233219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1507" y="116015"/>
            <a:ext cx="4937115" cy="272698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8722" y="116015"/>
            <a:ext cx="3764665" cy="475267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879680" y="5903557"/>
            <a:ext cx="693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Зустріч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фоторепортером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Бразилії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Педро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Фратіно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межах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проєкту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Peacebuilding Education.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3581" y="3052352"/>
            <a:ext cx="4060091" cy="2708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5194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377A"/>
          </a:solidFill>
        </p:spPr>
        <p:txBody>
          <a:bodyPr wrap="square" lIns="0" tIns="0" rIns="0" bIns="0" rtlCol="0"/>
          <a:lstStyle/>
          <a:p>
            <a:endParaRPr lang="ru-RU" dirty="0"/>
          </a:p>
        </p:txBody>
      </p:sp>
      <p:grpSp>
        <p:nvGrpSpPr>
          <p:cNvPr id="6" name="object 6"/>
          <p:cNvGrpSpPr/>
          <p:nvPr/>
        </p:nvGrpSpPr>
        <p:grpSpPr>
          <a:xfrm>
            <a:off x="-6350" y="0"/>
            <a:ext cx="2167890" cy="6870700"/>
            <a:chOff x="-6350" y="0"/>
            <a:chExt cx="2167890" cy="6870700"/>
          </a:xfrm>
        </p:grpSpPr>
        <p:sp>
          <p:nvSpPr>
            <p:cNvPr id="7" name="object 7"/>
            <p:cNvSpPr/>
            <p:nvPr/>
          </p:nvSpPr>
          <p:spPr>
            <a:xfrm>
              <a:off x="0" y="0"/>
              <a:ext cx="2155190" cy="6858000"/>
            </a:xfrm>
            <a:custGeom>
              <a:avLst/>
              <a:gdLst/>
              <a:ahLst/>
              <a:cxnLst/>
              <a:rect l="l" t="t" r="r" b="b"/>
              <a:pathLst>
                <a:path w="2155190" h="6858000">
                  <a:moveTo>
                    <a:pt x="2154936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2154936" y="6858000"/>
                  </a:lnTo>
                  <a:lnTo>
                    <a:pt x="2154936" y="0"/>
                  </a:lnTo>
                  <a:close/>
                </a:path>
              </a:pathLst>
            </a:custGeom>
            <a:solidFill>
              <a:srgbClr val="4294D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0"/>
              <a:ext cx="2155190" cy="6858000"/>
            </a:xfrm>
            <a:custGeom>
              <a:avLst/>
              <a:gdLst/>
              <a:ahLst/>
              <a:cxnLst/>
              <a:rect l="l" t="t" r="r" b="b"/>
              <a:pathLst>
                <a:path w="2155190" h="6858000">
                  <a:moveTo>
                    <a:pt x="0" y="6858000"/>
                  </a:moveTo>
                  <a:lnTo>
                    <a:pt x="2154936" y="6858000"/>
                  </a:lnTo>
                  <a:lnTo>
                    <a:pt x="2154936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12700">
              <a:solidFill>
                <a:srgbClr val="2D6C9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337" y="776405"/>
            <a:ext cx="1977393" cy="206659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94" y="3359704"/>
            <a:ext cx="2086496" cy="233219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883254D-2CE0-47AF-B32E-513F76B03C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63328" y="520000"/>
            <a:ext cx="2971800" cy="4172834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72B0E5B-5A2F-46C2-B5B6-7923E9B2E5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57030" y="1752600"/>
            <a:ext cx="3526654" cy="480909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37CE913-6C6B-4AB7-B352-A4AAAB3AD71D}"/>
              </a:ext>
            </a:extLst>
          </p:cNvPr>
          <p:cNvSpPr txBox="1"/>
          <p:nvPr/>
        </p:nvSpPr>
        <p:spPr>
          <a:xfrm>
            <a:off x="5039761" y="259236"/>
            <a:ext cx="47708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Стажування в МЗС 2026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7BBF1F8E-2470-4D75-BB74-711293F1C11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97660" y="1143000"/>
            <a:ext cx="3623427" cy="483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3579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377A"/>
          </a:solidFill>
        </p:spPr>
        <p:txBody>
          <a:bodyPr wrap="square" lIns="0" tIns="0" rIns="0" bIns="0" rtlCol="0"/>
          <a:lstStyle/>
          <a:p>
            <a:endParaRPr lang="ru-RU" dirty="0"/>
          </a:p>
        </p:txBody>
      </p:sp>
      <p:grpSp>
        <p:nvGrpSpPr>
          <p:cNvPr id="6" name="object 6"/>
          <p:cNvGrpSpPr/>
          <p:nvPr/>
        </p:nvGrpSpPr>
        <p:grpSpPr>
          <a:xfrm>
            <a:off x="-6350" y="0"/>
            <a:ext cx="2167890" cy="6870700"/>
            <a:chOff x="-6350" y="0"/>
            <a:chExt cx="2167890" cy="6870700"/>
          </a:xfrm>
        </p:grpSpPr>
        <p:sp>
          <p:nvSpPr>
            <p:cNvPr id="7" name="object 7"/>
            <p:cNvSpPr/>
            <p:nvPr/>
          </p:nvSpPr>
          <p:spPr>
            <a:xfrm>
              <a:off x="0" y="0"/>
              <a:ext cx="2155190" cy="6858000"/>
            </a:xfrm>
            <a:custGeom>
              <a:avLst/>
              <a:gdLst/>
              <a:ahLst/>
              <a:cxnLst/>
              <a:rect l="l" t="t" r="r" b="b"/>
              <a:pathLst>
                <a:path w="2155190" h="6858000">
                  <a:moveTo>
                    <a:pt x="2154936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2154936" y="6858000"/>
                  </a:lnTo>
                  <a:lnTo>
                    <a:pt x="2154936" y="0"/>
                  </a:lnTo>
                  <a:close/>
                </a:path>
              </a:pathLst>
            </a:custGeom>
            <a:solidFill>
              <a:srgbClr val="4294D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0"/>
              <a:ext cx="2155190" cy="6858000"/>
            </a:xfrm>
            <a:custGeom>
              <a:avLst/>
              <a:gdLst/>
              <a:ahLst/>
              <a:cxnLst/>
              <a:rect l="l" t="t" r="r" b="b"/>
              <a:pathLst>
                <a:path w="2155190" h="6858000">
                  <a:moveTo>
                    <a:pt x="0" y="6858000"/>
                  </a:moveTo>
                  <a:lnTo>
                    <a:pt x="2154936" y="6858000"/>
                  </a:lnTo>
                  <a:lnTo>
                    <a:pt x="2154936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12700">
              <a:solidFill>
                <a:srgbClr val="2D6C9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337" y="776405"/>
            <a:ext cx="1977393" cy="206659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94" y="3359704"/>
            <a:ext cx="2086496" cy="2332198"/>
          </a:xfrm>
          <a:prstGeom prst="rect">
            <a:avLst/>
          </a:prstGeom>
        </p:spPr>
      </p:pic>
      <p:pic>
        <p:nvPicPr>
          <p:cNvPr id="1026" name="Picture 2" descr="Урочиста  посвята у студенти">
            <a:extLst>
              <a:ext uri="{FF2B5EF4-FFF2-40B4-BE49-F238E27FC236}">
                <a16:creationId xmlns:a16="http://schemas.microsoft.com/office/drawing/2014/main" id="{E5DEABA1-3BC1-4488-9F5A-A43CA9A887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3884" y="57101"/>
            <a:ext cx="5057848" cy="3371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23D67E6-9F8F-4B7A-BF4F-720BE2C0CE56}"/>
              </a:ext>
            </a:extLst>
          </p:cNvPr>
          <p:cNvSpPr txBox="1"/>
          <p:nvPr/>
        </p:nvSpPr>
        <p:spPr>
          <a:xfrm>
            <a:off x="7924800" y="1295400"/>
            <a:ext cx="27130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Урочиста посвята в студенти-міжнародники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0" name="Picture 6" descr="Студенти інституту здобули ІІ місце у конкурсі творчості каразінців «Alma Mater – 2025»">
            <a:extLst>
              <a:ext uri="{FF2B5EF4-FFF2-40B4-BE49-F238E27FC236}">
                <a16:creationId xmlns:a16="http://schemas.microsoft.com/office/drawing/2014/main" id="{067A53C4-C756-42E3-A30A-CCC6EAAC2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5370" y="3359704"/>
            <a:ext cx="5542960" cy="3352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0464BD2-E05B-46D8-8363-7D89BD9C2179}"/>
              </a:ext>
            </a:extLst>
          </p:cNvPr>
          <p:cNvSpPr txBox="1"/>
          <p:nvPr/>
        </p:nvSpPr>
        <p:spPr>
          <a:xfrm>
            <a:off x="2667000" y="4389805"/>
            <a:ext cx="35670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ru-RU" b="0" i="0" dirty="0">
                <a:solidFill>
                  <a:schemeClr val="bg1"/>
                </a:solidFill>
                <a:effectLst/>
                <a:latin typeface="PT Serif" panose="020A0603040505020204" pitchFamily="18" charset="-52"/>
              </a:rPr>
              <a:t>ІІ </a:t>
            </a:r>
            <a:r>
              <a:rPr lang="ru-RU" b="0" i="0" dirty="0" err="1">
                <a:solidFill>
                  <a:schemeClr val="bg1"/>
                </a:solidFill>
                <a:effectLst/>
                <a:latin typeface="PT Serif" panose="020A0603040505020204" pitchFamily="18" charset="-52"/>
              </a:rPr>
              <a:t>місце</a:t>
            </a:r>
            <a:r>
              <a:rPr lang="ru-RU" b="0" i="0" dirty="0">
                <a:solidFill>
                  <a:schemeClr val="bg1"/>
                </a:solidFill>
                <a:effectLst/>
                <a:latin typeface="PT Serif" panose="020A0603040505020204" pitchFamily="18" charset="-52"/>
              </a:rPr>
              <a:t> у </a:t>
            </a:r>
            <a:r>
              <a:rPr lang="ru-RU" b="0" i="0" dirty="0" err="1">
                <a:solidFill>
                  <a:schemeClr val="bg1"/>
                </a:solidFill>
                <a:effectLst/>
                <a:latin typeface="PT Serif" panose="020A0603040505020204" pitchFamily="18" charset="-52"/>
              </a:rPr>
              <a:t>конкурсі</a:t>
            </a:r>
            <a:r>
              <a:rPr lang="ru-RU" b="0" i="0" dirty="0">
                <a:solidFill>
                  <a:schemeClr val="bg1"/>
                </a:solidFill>
                <a:effectLst/>
                <a:latin typeface="PT Serif" panose="020A0603040505020204" pitchFamily="18" charset="-52"/>
              </a:rPr>
              <a:t> </a:t>
            </a:r>
            <a:r>
              <a:rPr lang="ru-RU" b="0" i="0" dirty="0" err="1">
                <a:solidFill>
                  <a:schemeClr val="bg1"/>
                </a:solidFill>
                <a:effectLst/>
                <a:latin typeface="PT Serif" panose="020A0603040505020204" pitchFamily="18" charset="-52"/>
              </a:rPr>
              <a:t>творчості</a:t>
            </a:r>
            <a:r>
              <a:rPr lang="ru-RU" b="0" i="0" dirty="0">
                <a:solidFill>
                  <a:schemeClr val="bg1"/>
                </a:solidFill>
                <a:effectLst/>
                <a:latin typeface="PT Serif" panose="020A0603040505020204" pitchFamily="18" charset="-52"/>
              </a:rPr>
              <a:t> </a:t>
            </a:r>
            <a:r>
              <a:rPr lang="ru-RU" b="0" i="0" dirty="0" err="1">
                <a:solidFill>
                  <a:schemeClr val="bg1"/>
                </a:solidFill>
                <a:effectLst/>
                <a:latin typeface="PT Serif" panose="020A0603040505020204" pitchFamily="18" charset="-52"/>
              </a:rPr>
              <a:t>каразінців</a:t>
            </a:r>
            <a:r>
              <a:rPr lang="ru-RU" b="0" i="0" dirty="0">
                <a:solidFill>
                  <a:schemeClr val="bg1"/>
                </a:solidFill>
                <a:effectLst/>
                <a:latin typeface="PT Serif" panose="020A0603040505020204" pitchFamily="18" charset="-52"/>
              </a:rPr>
              <a:t> «</a:t>
            </a:r>
            <a:r>
              <a:rPr lang="en-US" b="0" i="0" dirty="0">
                <a:solidFill>
                  <a:schemeClr val="bg1"/>
                </a:solidFill>
                <a:effectLst/>
                <a:latin typeface="PT Serif" panose="020A0603040505020204" pitchFamily="18" charset="-52"/>
              </a:rPr>
              <a:t>Alma Mater – 2025»</a:t>
            </a:r>
          </a:p>
        </p:txBody>
      </p:sp>
    </p:spTree>
    <p:extLst>
      <p:ext uri="{BB962C8B-B14F-4D97-AF65-F5344CB8AC3E}">
        <p14:creationId xmlns:p14="http://schemas.microsoft.com/office/powerpoint/2010/main" val="25546726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13142</TotalTime>
  <Words>474</Words>
  <Application>Microsoft Office PowerPoint</Application>
  <PresentationFormat>Широкоэкранный</PresentationFormat>
  <Paragraphs>65</Paragraphs>
  <Slides>18</Slides>
  <Notes>18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Segoe UI</vt:lpstr>
      <vt:lpstr>PT Serif</vt:lpstr>
      <vt:lpstr>Century Schoolbook</vt:lpstr>
      <vt:lpstr>Times New Roman</vt:lpstr>
      <vt:lpstr>Calibri</vt:lpstr>
      <vt:lpstr>Arial</vt:lpstr>
      <vt:lpstr>Office Theme</vt:lpstr>
      <vt:lpstr>Презентация PowerPoint</vt:lpstr>
      <vt:lpstr>1. Міжнародне співробітництво та партнерство Проєкти та заходи за підтримки міжнародних організацій і партнерів: місія ООН; представництво НАТО в Україні; British-Ukrainian Centenary Partnership;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IVAN</cp:lastModifiedBy>
  <cp:revision>203</cp:revision>
  <cp:lastPrinted>2024-03-08T17:59:51Z</cp:lastPrinted>
  <dcterms:created xsi:type="dcterms:W3CDTF">2022-05-08T07:45:08Z</dcterms:created>
  <dcterms:modified xsi:type="dcterms:W3CDTF">2026-06-28T18:18:57Z</dcterms:modified>
</cp:coreProperties>
</file>