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76" r:id="rId3"/>
    <p:sldId id="277" r:id="rId4"/>
    <p:sldId id="258" r:id="rId5"/>
    <p:sldId id="259" r:id="rId6"/>
    <p:sldId id="261" r:id="rId7"/>
    <p:sldId id="262" r:id="rId8"/>
    <p:sldId id="260" r:id="rId9"/>
    <p:sldId id="263" r:id="rId10"/>
    <p:sldId id="264" r:id="rId11"/>
    <p:sldId id="269" r:id="rId12"/>
    <p:sldId id="268" r:id="rId13"/>
    <p:sldId id="267" r:id="rId14"/>
    <p:sldId id="266" r:id="rId15"/>
    <p:sldId id="272" r:id="rId16"/>
    <p:sldId id="265" r:id="rId17"/>
    <p:sldId id="271" r:id="rId18"/>
    <p:sldId id="270" r:id="rId19"/>
    <p:sldId id="275" r:id="rId20"/>
    <p:sldId id="274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931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5A7A-4A9A-410F-B848-AB998ACC9419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3E88-2D66-4D17-B0FA-EA13CB20B2FF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75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6E1-9596-4E98-8786-4A17C5D29C65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3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10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ABB-8821-4BF5-97A9-E1A66ACAEAA9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3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7B1C-D4A1-4A4F-A470-80868146AFC5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9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D1B9-F39E-471E-80A9-595CAA5664AD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55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EABC-E2B9-4606-A74F-CB06AF596887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7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0A0-01A3-4F4E-AA52-F716A9BFD4EB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007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234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7205CAA-4E5A-4223-BD55-C5D2841AC9EF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77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arazin.ua/storage/static-content/source/documents/%D0%A1%D1%82%D1%80%D0%B0%D1%82%D0%B5%D0%B3%D1%96%D1%8F_2023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585BC7-EE4C-3F4D-CF3C-24BD2D741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1104698"/>
          </a:xfrm>
        </p:spPr>
        <p:txBody>
          <a:bodyPr/>
          <a:lstStyle/>
          <a:p>
            <a:br>
              <a:rPr lang="uk-UA" sz="4800" dirty="0">
                <a:solidFill>
                  <a:srgbClr val="0070C0"/>
                </a:solidFill>
              </a:rPr>
            </a:br>
            <a:br>
              <a:rPr lang="uk-UA" sz="4800" dirty="0">
                <a:solidFill>
                  <a:srgbClr val="0070C0"/>
                </a:solidFill>
              </a:rPr>
            </a:br>
            <a:br>
              <a:rPr lang="uk-UA" sz="4800" dirty="0">
                <a:solidFill>
                  <a:srgbClr val="0070C0"/>
                </a:solidFill>
              </a:rPr>
            </a:br>
            <a:r>
              <a:rPr lang="uk-UA" sz="4400" b="1" dirty="0">
                <a:solidFill>
                  <a:srgbClr val="0070C0"/>
                </a:solidFill>
              </a:rPr>
              <a:t>Огляд змін внутрішнього аудиту </a:t>
            </a:r>
            <a:br>
              <a:rPr lang="uk-UA" sz="4400" b="1" dirty="0">
                <a:solidFill>
                  <a:srgbClr val="0070C0"/>
                </a:solidFill>
              </a:rPr>
            </a:br>
            <a:r>
              <a:rPr lang="uk-UA" sz="4400" b="1" dirty="0">
                <a:solidFill>
                  <a:srgbClr val="0070C0"/>
                </a:solidFill>
              </a:rPr>
              <a:t>в Харківському національному університеті </a:t>
            </a:r>
            <a:br>
              <a:rPr lang="uk-UA" sz="4400" b="1" dirty="0">
                <a:solidFill>
                  <a:srgbClr val="0070C0"/>
                </a:solidFill>
              </a:rPr>
            </a:br>
            <a:r>
              <a:rPr lang="uk-UA" sz="4400" b="1" dirty="0">
                <a:solidFill>
                  <a:srgbClr val="0070C0"/>
                </a:solidFill>
              </a:rPr>
              <a:t>імені  В.Н. Каразіна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75E58C-1505-6D05-D577-A8249D404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909350"/>
            <a:ext cx="9070848" cy="229913"/>
          </a:xfrm>
        </p:spPr>
        <p:txBody>
          <a:bodyPr>
            <a:normAutofit fontScale="55000" lnSpcReduction="20000"/>
          </a:bodyPr>
          <a:lstStyle/>
          <a:p>
            <a:pPr algn="l"/>
            <a:endParaRPr lang="uk-UA" sz="2000" dirty="0">
              <a:solidFill>
                <a:srgbClr val="0070C0"/>
              </a:solidFill>
            </a:endParaRPr>
          </a:p>
          <a:p>
            <a:pPr algn="l"/>
            <a:endParaRPr lang="uk-UA" sz="1600" b="1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21935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283885F-03AF-B27F-DA32-3EB4BFF085AC}"/>
              </a:ext>
            </a:extLst>
          </p:cNvPr>
          <p:cNvSpPr/>
          <p:nvPr/>
        </p:nvSpPr>
        <p:spPr>
          <a:xfrm>
            <a:off x="545681" y="1149428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/>
              <a:t>Основний фокус ОП</a:t>
            </a:r>
          </a:p>
          <a:p>
            <a:endParaRPr lang="uk-UA" i="1" dirty="0"/>
          </a:p>
          <a:p>
            <a:endParaRPr lang="uk-UA" i="1" dirty="0"/>
          </a:p>
          <a:p>
            <a:pPr lvl="0">
              <a:spcBef>
                <a:spcPts val="0"/>
              </a:spcBef>
            </a:pPr>
            <a:r>
              <a:rPr lang="uk-UA" i="1" dirty="0"/>
              <a:t>Мета ОП корелюється </a:t>
            </a:r>
          </a:p>
          <a:p>
            <a:pPr lvl="0">
              <a:spcBef>
                <a:spcPts val="0"/>
              </a:spcBef>
            </a:pPr>
            <a:endParaRPr lang="uk-UA" dirty="0"/>
          </a:p>
          <a:p>
            <a:pPr lvl="0">
              <a:spcBef>
                <a:spcPts val="0"/>
              </a:spcBef>
            </a:pPr>
            <a:endParaRPr lang="uk-UA" dirty="0"/>
          </a:p>
          <a:p>
            <a:pPr lvl="0">
              <a:spcBef>
                <a:spcPts val="0"/>
              </a:spcBef>
            </a:pPr>
            <a:endParaRPr lang="uk-UA" dirty="0"/>
          </a:p>
          <a:p>
            <a:r>
              <a:rPr lang="uk-UA" i="1" dirty="0"/>
              <a:t>Викладання та навчання</a:t>
            </a:r>
          </a:p>
          <a:p>
            <a:endParaRPr lang="uk-UA" i="1" dirty="0"/>
          </a:p>
          <a:p>
            <a:endParaRPr lang="uk-UA" i="1" dirty="0"/>
          </a:p>
          <a:p>
            <a:endParaRPr lang="uk-UA" i="1" dirty="0"/>
          </a:p>
          <a:p>
            <a:r>
              <a:rPr lang="uk-UA" i="1" dirty="0"/>
              <a:t>Специфічні характеристики матеріально-технічного забезпечення</a:t>
            </a:r>
          </a:p>
          <a:p>
            <a:endParaRPr lang="uk-UA" dirty="0"/>
          </a:p>
          <a:p>
            <a:pPr lvl="0">
              <a:spcBef>
                <a:spcPts val="0"/>
              </a:spcBef>
            </a:pPr>
            <a:r>
              <a:rPr lang="uk-UA" i="1" dirty="0"/>
              <a:t>Подальше навчання ОП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C85E4A-6343-B741-E287-5A30EB5CB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579" y="170895"/>
            <a:ext cx="5452131" cy="5793673"/>
          </a:xfrm>
          <a:prstGeom prst="rect">
            <a:avLst/>
          </a:prstGeom>
        </p:spPr>
      </p:pic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FD800449-19C5-6B64-D41D-C88D9A07F8FB}"/>
              </a:ext>
            </a:extLst>
          </p:cNvPr>
          <p:cNvCxnSpPr>
            <a:cxnSpLocks/>
          </p:cNvCxnSpPr>
          <p:nvPr/>
        </p:nvCxnSpPr>
        <p:spPr>
          <a:xfrm flipV="1">
            <a:off x="3642457" y="899975"/>
            <a:ext cx="4480611" cy="3980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0D34C395-A613-4F07-164A-C3780155588B}"/>
              </a:ext>
            </a:extLst>
          </p:cNvPr>
          <p:cNvCxnSpPr>
            <a:cxnSpLocks/>
          </p:cNvCxnSpPr>
          <p:nvPr/>
        </p:nvCxnSpPr>
        <p:spPr>
          <a:xfrm flipV="1">
            <a:off x="3670632" y="2027115"/>
            <a:ext cx="4452436" cy="1788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4E7EF729-92F8-5C5B-167D-7827F8181FEF}"/>
              </a:ext>
            </a:extLst>
          </p:cNvPr>
          <p:cNvCxnSpPr>
            <a:cxnSpLocks/>
          </p:cNvCxnSpPr>
          <p:nvPr/>
        </p:nvCxnSpPr>
        <p:spPr>
          <a:xfrm>
            <a:off x="3670632" y="3273086"/>
            <a:ext cx="4573268" cy="19910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28A44677-8C84-6456-0599-39FB2F28DED3}"/>
              </a:ext>
            </a:extLst>
          </p:cNvPr>
          <p:cNvCxnSpPr>
            <a:cxnSpLocks/>
          </p:cNvCxnSpPr>
          <p:nvPr/>
        </p:nvCxnSpPr>
        <p:spPr>
          <a:xfrm>
            <a:off x="3593681" y="4664778"/>
            <a:ext cx="4650219" cy="9814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1C973471-85B6-0974-93E2-FC3AE850258B}"/>
              </a:ext>
            </a:extLst>
          </p:cNvPr>
          <p:cNvCxnSpPr>
            <a:cxnSpLocks/>
          </p:cNvCxnSpPr>
          <p:nvPr/>
        </p:nvCxnSpPr>
        <p:spPr>
          <a:xfrm>
            <a:off x="3406806" y="5298472"/>
            <a:ext cx="2314616" cy="9070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8C2F66A9-E36E-BCC6-8523-C0192ECE7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9792" y="5908037"/>
            <a:ext cx="5962918" cy="78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4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B62CD91-5A12-8714-7B75-84DA83DCF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22246"/>
              </p:ext>
            </p:extLst>
          </p:nvPr>
        </p:nvGraphicFramePr>
        <p:xfrm>
          <a:off x="239697" y="266904"/>
          <a:ext cx="11736280" cy="6382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7395">
                  <a:extLst>
                    <a:ext uri="{9D8B030D-6E8A-4147-A177-3AD203B41FA5}">
                      <a16:colId xmlns:a16="http://schemas.microsoft.com/office/drawing/2014/main" val="2328316843"/>
                    </a:ext>
                  </a:extLst>
                </a:gridCol>
                <a:gridCol w="3028885">
                  <a:extLst>
                    <a:ext uri="{9D8B030D-6E8A-4147-A177-3AD203B41FA5}">
                      <a16:colId xmlns:a16="http://schemas.microsoft.com/office/drawing/2014/main" val="1939267452"/>
                    </a:ext>
                  </a:extLst>
                </a:gridCol>
              </a:tblGrid>
              <a:tr h="522458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2. Структура та зміст освітньої програми</a:t>
                      </a:r>
                      <a:r>
                        <a:rPr lang="uk-UA" sz="2400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738596"/>
                  </a:ext>
                </a:extLst>
              </a:tr>
              <a:tr h="321355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b="1" dirty="0"/>
                        <a:t>Освітні компоненти ОП в повній мірі забезпечують формування всіх визначених </a:t>
                      </a:r>
                      <a:r>
                        <a:rPr lang="uk-UA" b="1" dirty="0" err="1"/>
                        <a:t>компетентностей</a:t>
                      </a:r>
                      <a:r>
                        <a:rPr lang="uk-UA" b="1" dirty="0"/>
                        <a:t> та Програмних результатів навчання (ПРН).</a:t>
                      </a:r>
                      <a:r>
                        <a:rPr lang="uk-UA" dirty="0"/>
                        <a:t> </a:t>
                      </a:r>
                      <a:r>
                        <a:rPr lang="uk-UA" i="1" dirty="0"/>
                        <a:t>Кожна компетентність, ПРН в матрицях формується більше ніж одним освітнім компонентом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b="1" dirty="0"/>
                        <a:t>Зміст ОП (компетентності, ПРН, освітні компоненти тощо) відповідають предметній області для цієї спеціальності (Освітньої програми)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b="1" dirty="0"/>
                        <a:t>ОП забезпечує набуття ЗВО </a:t>
                      </a:r>
                      <a:r>
                        <a:rPr lang="uk-UA" b="1" dirty="0" err="1"/>
                        <a:t>компетентностей</a:t>
                      </a:r>
                      <a:r>
                        <a:rPr lang="uk-UA" b="1" dirty="0"/>
                        <a:t>, направлених на досягнення глобальних </a:t>
                      </a:r>
                      <a:r>
                        <a:rPr lang="uk-UA" b="1" u="sng" dirty="0"/>
                        <a:t>Цілей сталого розвитку </a:t>
                      </a:r>
                      <a:r>
                        <a:rPr lang="uk-UA" b="1" dirty="0"/>
                        <a:t>до 2030 року</a:t>
                      </a:r>
                      <a:r>
                        <a:rPr lang="uk-UA" dirty="0"/>
                        <a:t> </a:t>
                      </a:r>
                      <a:r>
                        <a:rPr lang="uk-UA" i="1" dirty="0"/>
                        <a:t>(приклади РПНД, де розкривається це питання)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Посилання на розміщену ОП</a:t>
                      </a:r>
                      <a:r>
                        <a:rPr lang="uk-UA" dirty="0"/>
                        <a:t>,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приклади РПНД, де розкривається це питання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628409"/>
                  </a:ext>
                </a:extLst>
              </a:tr>
              <a:tr h="264645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sz="1800" b="1" dirty="0"/>
                        <a:t>Чи надає освітня програма ЗВО можливість формувати індивідуальну освітню траєкторію?</a:t>
                      </a: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ОП містить вибіркових освітніх компонентів в обсязі не менше 25%;</a:t>
                      </a: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В ОП наявний перелік вибіркових компонентів або посилання на сайт, де цей перелік розміщено;</a:t>
                      </a: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В ОП визначено кількість дисциплін / кредитів, що повинен обрати ЗВО;</a:t>
                      </a:r>
                      <a:endParaRPr lang="uk-UA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На сайті факультету / інституту розміщено перелік вибіркових компонентів з анотаціями.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посилання на сайт: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де розміщено перелік вибіркових дисциплін,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де наявна інформація про процедуру обрання вибіркових дисциплін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484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488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31A05D5-299F-093D-6178-09518B933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545939"/>
              </p:ext>
            </p:extLst>
          </p:nvPr>
        </p:nvGraphicFramePr>
        <p:xfrm>
          <a:off x="227860" y="222516"/>
          <a:ext cx="11736280" cy="643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130">
                  <a:extLst>
                    <a:ext uri="{9D8B030D-6E8A-4147-A177-3AD203B41FA5}">
                      <a16:colId xmlns:a16="http://schemas.microsoft.com/office/drawing/2014/main" val="476872206"/>
                    </a:ext>
                  </a:extLst>
                </a:gridCol>
                <a:gridCol w="6593150">
                  <a:extLst>
                    <a:ext uri="{9D8B030D-6E8A-4147-A177-3AD203B41FA5}">
                      <a16:colId xmlns:a16="http://schemas.microsoft.com/office/drawing/2014/main" val="3425874165"/>
                    </a:ext>
                  </a:extLst>
                </a:gridCol>
              </a:tblGrid>
              <a:tr h="402233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3. Доступ до освітньої програми та визнання результатів навчання</a:t>
                      </a:r>
                      <a:r>
                        <a:rPr lang="uk-UA" sz="2000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endParaRPr lang="LID4096" sz="20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29449"/>
                  </a:ext>
                </a:extLst>
              </a:tr>
              <a:tr h="39913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Чи реалізовували (мають можливість) ЗВО цієї програми свої права на академічну свободу?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uk-UA" i="1" dirty="0"/>
                        <a:t>Інформація: ПІБ ЗВО, назва реалізованої академічної свободи, терміни та документи підтвердження.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Академічна мобільність: Індивідуальний план ЗВО (зі змінами), академічна довідка іншої ОП (закладу освіти), протокол засідання кафедри про </a:t>
                      </a:r>
                      <a:r>
                        <a:rPr lang="uk-UA" i="1" dirty="0" err="1"/>
                        <a:t>перезарахування</a:t>
                      </a:r>
                      <a:r>
                        <a:rPr lang="uk-UA" i="1" dirty="0"/>
                        <a:t> результатів навчання;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Подвійні дипломи: копії договорів, Індивідуальний план ЗВО (зі змінами), академічна довідка іншої ОП, закладу освіти;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Неформальна/ </a:t>
                      </a:r>
                      <a:r>
                        <a:rPr lang="uk-UA" i="1" dirty="0" err="1"/>
                        <a:t>інформальна</a:t>
                      </a:r>
                      <a:r>
                        <a:rPr lang="uk-UA" i="1" dirty="0"/>
                        <a:t> освіта: заява ЗВО, копія диплома (сертифіката), протокол засідання предметної комісії або РПНД, де отримують бали за проходження курсів організованих не Університетом, копії таких сертифікатів/ дипломів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263889"/>
                  </a:ext>
                </a:extLst>
              </a:tr>
              <a:tr h="2042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/>
                        <a:t>Чи мають доступ потенційні абітурієнти до програм вступних випробувань (якщо такі передбачені)?</a:t>
                      </a:r>
                      <a:r>
                        <a:rPr lang="uk-UA" dirty="0"/>
                        <a:t> </a:t>
                      </a:r>
                      <a:r>
                        <a:rPr lang="uk-UA" i="1" dirty="0"/>
                        <a:t>Наявні програми затверджені та розміщені на сайті, ураховують особливості цієї ОП (містять теми та поняття необхідні для подальшого навчання за цією ОП), критерії оцінювання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uk-UA" i="1" dirty="0"/>
                        <a:t>Посилання на розміщені програми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537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234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3E9CBCF-C082-5518-52EB-E308A400B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093397"/>
              </p:ext>
            </p:extLst>
          </p:nvPr>
        </p:nvGraphicFramePr>
        <p:xfrm>
          <a:off x="230607" y="198891"/>
          <a:ext cx="11730785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9902">
                  <a:extLst>
                    <a:ext uri="{9D8B030D-6E8A-4147-A177-3AD203B41FA5}">
                      <a16:colId xmlns:a16="http://schemas.microsoft.com/office/drawing/2014/main" val="1267413167"/>
                    </a:ext>
                  </a:extLst>
                </a:gridCol>
                <a:gridCol w="4450883">
                  <a:extLst>
                    <a:ext uri="{9D8B030D-6E8A-4147-A177-3AD203B41FA5}">
                      <a16:colId xmlns:a16="http://schemas.microsoft.com/office/drawing/2014/main" val="31778806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4. Навчання і викладання за освітньою програмою</a:t>
                      </a:r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07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sz="1800" b="1" dirty="0"/>
                        <a:t>Яким чином ЗВО надається інформація щодо освітнього процесу та змін в ньому?</a:t>
                      </a:r>
                      <a:endParaRPr lang="uk-UA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Розклад занять підписано та опубліковано на сайті факультету/ ПС Деканат. У розкладі в ПС Деканат наявні посилання на заняття.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/>
                        <a:t>Посилання на сайт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203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b="1" dirty="0"/>
                        <a:t>Чи забезпечені ЗВО актуальними навчально-методичними  матеріалами до кожної з дисциплін, які вони вивчають?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Актуальні РПНД (</a:t>
                      </a:r>
                      <a:r>
                        <a:rPr lang="uk-UA" i="1" dirty="0" err="1"/>
                        <a:t>силабуси</a:t>
                      </a:r>
                      <a:r>
                        <a:rPr lang="uk-UA" i="1" dirty="0"/>
                        <a:t>) розміщені на сайті факультету (інституту, кафедри) окремо для кожної ОП;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РПНД (</a:t>
                      </a:r>
                      <a:r>
                        <a:rPr lang="uk-UA" i="1" dirty="0" err="1"/>
                        <a:t>силабуси</a:t>
                      </a:r>
                      <a:r>
                        <a:rPr lang="uk-UA" i="1" dirty="0"/>
                        <a:t>) містять компетентності, ПРН визначені ОП, критерії оцінювання навчальних досягнень, літературу останніх 5 років;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НМКД містять методичні рекомендації (наробки) для лабораторних, практичних, семінарських занять, приклади контрольних, екзаменаційних робіт, методичні рекомендації до написання курсових робіт (за наявності) або все це є в навчальних курсах на LMS платформах.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Дотримання </a:t>
                      </a:r>
                      <a:r>
                        <a:rPr lang="uk-UA" i="1" dirty="0" err="1"/>
                        <a:t>мовного</a:t>
                      </a:r>
                      <a:r>
                        <a:rPr lang="uk-UA" i="1" dirty="0"/>
                        <a:t> законодавства при оформленні НМКД.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Надати доступ до всіх РПНД (</a:t>
                      </a:r>
                      <a:r>
                        <a:rPr lang="uk-UA" i="1" dirty="0" err="1"/>
                        <a:t>силабісів</a:t>
                      </a:r>
                      <a:r>
                        <a:rPr lang="uk-UA" i="1" dirty="0"/>
                        <a:t>), НМКД, що зазначені в ОП. Вказати перелік НМКД, що наявні в </a:t>
                      </a:r>
                      <a:r>
                        <a:rPr lang="en-US" i="1" dirty="0"/>
                        <a:t>MOODLE</a:t>
                      </a:r>
                      <a:r>
                        <a:rPr lang="uk-UA" i="1" dirty="0"/>
                        <a:t>, </a:t>
                      </a:r>
                      <a:r>
                        <a:rPr lang="en-US" i="1" dirty="0"/>
                        <a:t>Google class</a:t>
                      </a:r>
                      <a:r>
                        <a:rPr lang="uk-UA" i="1" dirty="0"/>
                        <a:t>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До НМКД в </a:t>
                      </a:r>
                      <a:r>
                        <a:rPr lang="en-US" i="1" dirty="0"/>
                        <a:t>Google class </a:t>
                      </a:r>
                      <a:r>
                        <a:rPr lang="uk-UA" i="1" dirty="0"/>
                        <a:t>надати доступ.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815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12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AD802A0-6988-56E9-53CF-C6857A91E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12197"/>
              </p:ext>
            </p:extLst>
          </p:nvPr>
        </p:nvGraphicFramePr>
        <p:xfrm>
          <a:off x="245122" y="231394"/>
          <a:ext cx="11701756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3041">
                  <a:extLst>
                    <a:ext uri="{9D8B030D-6E8A-4147-A177-3AD203B41FA5}">
                      <a16:colId xmlns:a16="http://schemas.microsoft.com/office/drawing/2014/main" val="107881017"/>
                    </a:ext>
                  </a:extLst>
                </a:gridCol>
                <a:gridCol w="4338715">
                  <a:extLst>
                    <a:ext uri="{9D8B030D-6E8A-4147-A177-3AD203B41FA5}">
                      <a16:colId xmlns:a16="http://schemas.microsoft.com/office/drawing/2014/main" val="9843735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4. Навчання і викладання за освітньою програмою</a:t>
                      </a:r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105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sz="1800" b="1" dirty="0"/>
                        <a:t>Чи забезпечує ОП та освітній процес формування практичних навичок визначені ОП для цієї спеціальності?</a:t>
                      </a:r>
                    </a:p>
                    <a:p>
                      <a:pPr marL="0" indent="0">
                        <a:buNone/>
                      </a:pP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Наявні Наскрізна програма практик, програми всіх інших практик;</a:t>
                      </a: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Програми практик відповідають ОП, містять критерії оцінювання,</a:t>
                      </a:r>
                      <a:endParaRPr lang="uk-UA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Наявні Договори та Протоколи перевірки відповідності баз практик вимогам програми практики та напряму підготовки.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Посилання на Програми практик,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Документи: договори, Протоколи перевірки баз </a:t>
                      </a:r>
                      <a:r>
                        <a:rPr lang="uk-UA" i="1" dirty="0" err="1"/>
                        <a:t>пра’ктик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108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b="1" dirty="0"/>
                        <a:t>Яким чином ЗВО цієї ОП залучаються до наукової діяльності?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В ОП наявні освітні компоненти, що формують дослідницькі навички;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Приклади ЗВО які взяли участь в реалізації наукових </a:t>
                      </a:r>
                      <a:r>
                        <a:rPr lang="uk-UA" i="1" dirty="0" err="1"/>
                        <a:t>проєктів</a:t>
                      </a:r>
                      <a:r>
                        <a:rPr lang="uk-UA" i="1" dirty="0"/>
                        <a:t>, НДР (ПІБ ЗВО, назва </a:t>
                      </a:r>
                      <a:r>
                        <a:rPr lang="uk-UA" i="1" dirty="0" err="1"/>
                        <a:t>проєкту</a:t>
                      </a:r>
                      <a:r>
                        <a:rPr lang="uk-UA" i="1" dirty="0"/>
                        <a:t>/ НДР, рік, що робив?);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Приклади надрукованих статей/ тез ЗВО, які навчаються за цією ОП;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Приклади участі ЗВО в конференціях (семінарах) міжнародного, всеукраїнського рівнів, конкурсах наукових робіт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Перелік освітніх компонентів ОП, що формують дослідницькі навички,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Інформація про залучення: ПІБ ЗВО до реалізації наукових </a:t>
                      </a:r>
                      <a:r>
                        <a:rPr lang="uk-UA" i="1" dirty="0" err="1"/>
                        <a:t>проєктів</a:t>
                      </a:r>
                      <a:r>
                        <a:rPr lang="uk-UA" i="1" dirty="0"/>
                        <a:t>, НДР.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Перелік надрукованих статей/ тез, назви конференцій, конкурсів наукових робіт та ПІБ ЗВО які брали участь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033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647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97C3FD5-686E-02C0-C940-A9E670CA7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06091"/>
              </p:ext>
            </p:extLst>
          </p:nvPr>
        </p:nvGraphicFramePr>
        <p:xfrm>
          <a:off x="254493" y="137304"/>
          <a:ext cx="11683013" cy="6583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9394">
                  <a:extLst>
                    <a:ext uri="{9D8B030D-6E8A-4147-A177-3AD203B41FA5}">
                      <a16:colId xmlns:a16="http://schemas.microsoft.com/office/drawing/2014/main" val="274449894"/>
                    </a:ext>
                  </a:extLst>
                </a:gridCol>
                <a:gridCol w="3583619">
                  <a:extLst>
                    <a:ext uri="{9D8B030D-6E8A-4147-A177-3AD203B41FA5}">
                      <a16:colId xmlns:a16="http://schemas.microsoft.com/office/drawing/2014/main" val="1474168860"/>
                    </a:ext>
                  </a:extLst>
                </a:gridCol>
              </a:tblGrid>
              <a:tr h="778406">
                <a:tc gridSpan="2">
                  <a:txBody>
                    <a:bodyPr/>
                    <a:lstStyle/>
                    <a:p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5. Контрольні заходи, оцінювання здобувачів вищої освіти та академічна доброчесність</a:t>
                      </a:r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607901"/>
                  </a:ext>
                </a:extLst>
              </a:tr>
              <a:tr h="242170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b="1" dirty="0"/>
                        <a:t>Чи визначені та є доступними правила проведення контрольних заходів для всіх учасників освітнього процесу? 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Розклад екзаменів та заліків розміщений на сайті факультету (інституту), в ПС Деканат;</a:t>
                      </a:r>
                      <a:endParaRPr lang="uk-UA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Програми кваліфікаційних іспитів розміщені на сайті та містять перелік тем, критерії оцінювання, літературу, приклади завдань);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Рекомендації до написання кваліфікаційних робіт розміщені на сайті та містять вимоги до змісту та оформлення робіт, критерії оцінювання.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uk-UA" i="1" dirty="0"/>
                        <a:t>Посилання на: розклад, програму кваліфікаційних іспитів, рекомендації до написання кваліфікаційних робіт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7141"/>
                  </a:ext>
                </a:extLst>
              </a:tr>
              <a:tr h="320011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b="1" dirty="0"/>
                        <a:t>Як забезпечувалось дотримання академічної доброчесності  при написанні кваліфікаційних робіт?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b="1" dirty="0"/>
                        <a:t>Теми кваліфікаційних робіт відповідають </a:t>
                      </a:r>
                      <a:r>
                        <a:rPr lang="ru-RU" b="1" dirty="0" err="1"/>
                        <a:t>об’єкту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вивчення</a:t>
                      </a:r>
                      <a:r>
                        <a:rPr lang="ru-RU" b="1" dirty="0"/>
                        <a:t> та теоретичному </a:t>
                      </a:r>
                      <a:r>
                        <a:rPr lang="ru-RU" b="1" dirty="0" err="1"/>
                        <a:t>змісту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предметної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області</a:t>
                      </a:r>
                      <a:r>
                        <a:rPr lang="uk-UA" b="1" dirty="0"/>
                        <a:t>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b="1" dirty="0"/>
                        <a:t>Що повинен зробити завідувач кафедри, керівник роботи у випадку високих відсотків запозичень у кваліфікаційній роботі? </a:t>
                      </a:r>
                      <a:r>
                        <a:rPr lang="uk-UA" dirty="0"/>
                        <a:t>(бесіда)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b="1" dirty="0"/>
                        <a:t>Чи розміщені кваліфікаційні роботи ЗВО попереднього року випуску в </a:t>
                      </a:r>
                      <a:r>
                        <a:rPr lang="uk-UA" b="1" dirty="0" err="1"/>
                        <a:t>репозитарії</a:t>
                      </a:r>
                      <a:r>
                        <a:rPr lang="uk-UA" b="1" dirty="0"/>
                        <a:t> Центральної наукової бібліотеки?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Надати документи: протоколи засідання кафедри затвердження тем та допуск до захисту (фотокопії), протоколи перевірки на </a:t>
                      </a:r>
                      <a:r>
                        <a:rPr lang="uk-UA" i="1" dirty="0" err="1"/>
                        <a:t>антиплагіат</a:t>
                      </a:r>
                      <a:endParaRPr lang="uk-UA" i="1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i="1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Посилання на </a:t>
                      </a:r>
                      <a:r>
                        <a:rPr lang="uk-UA" i="1" dirty="0" err="1"/>
                        <a:t>репозитарій</a:t>
                      </a:r>
                      <a:r>
                        <a:rPr lang="uk-UA" i="1" dirty="0"/>
                        <a:t> де розміщені кваліфікаційні роботи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595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241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3B5E3EC-CB64-7C93-6823-2D5BAB44F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176836"/>
              </p:ext>
            </p:extLst>
          </p:nvPr>
        </p:nvGraphicFramePr>
        <p:xfrm>
          <a:off x="238711" y="249148"/>
          <a:ext cx="11728388" cy="6364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194">
                  <a:extLst>
                    <a:ext uri="{9D8B030D-6E8A-4147-A177-3AD203B41FA5}">
                      <a16:colId xmlns:a16="http://schemas.microsoft.com/office/drawing/2014/main" val="231918218"/>
                    </a:ext>
                  </a:extLst>
                </a:gridCol>
                <a:gridCol w="5864194">
                  <a:extLst>
                    <a:ext uri="{9D8B030D-6E8A-4147-A177-3AD203B41FA5}">
                      <a16:colId xmlns:a16="http://schemas.microsoft.com/office/drawing/2014/main" val="3351681065"/>
                    </a:ext>
                  </a:extLst>
                </a:gridCol>
              </a:tblGrid>
              <a:tr h="1991414">
                <a:tc gridSpan="2">
                  <a:txBody>
                    <a:bodyPr/>
                    <a:lstStyle/>
                    <a:p>
                      <a:endParaRPr lang="uk-UA" sz="2400" b="1" dirty="0">
                        <a:solidFill>
                          <a:srgbClr val="FFC000"/>
                        </a:solidFill>
                        <a:latin typeface="Arial Black" panose="020B0A04020102020204" pitchFamily="34" charset="0"/>
                      </a:endParaRPr>
                    </a:p>
                    <a:p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5. Контрольні заходи, оцінювання здобувачів вищої освіти та академічна доброчесність</a:t>
                      </a:r>
                    </a:p>
                    <a:p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210520"/>
                  </a:ext>
                </a:extLst>
              </a:tr>
              <a:tr h="43733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/>
                        <a:t>Чи проводив факультет (інститут) аналіз результати ЄДКІ, відстежує динаміку та тенденції результатів по роках, визначає причини </a:t>
                      </a:r>
                      <a:r>
                        <a:rPr lang="uk-UA" sz="2000" b="1" dirty="0" err="1"/>
                        <a:t>непідтвердження</a:t>
                      </a:r>
                      <a:r>
                        <a:rPr lang="uk-UA" sz="2000" b="1" dirty="0"/>
                        <a:t> результатів навчання здобувачів освіти результатами ЄДКІ, розробляє план для усунення виявлених недоліків, аналізує ефективність заходів, спрямованих на виявлення і усунення причин невідповідності.</a:t>
                      </a:r>
                      <a:endParaRPr lang="uk-UA" sz="20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uk-UA" i="1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uk-UA" i="1" dirty="0"/>
                        <a:t>Надати документи що це підтверджують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13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205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F5D91EC-6F4F-D6D2-B807-EBB1AFB3E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05969"/>
              </p:ext>
            </p:extLst>
          </p:nvPr>
        </p:nvGraphicFramePr>
        <p:xfrm>
          <a:off x="238709" y="226060"/>
          <a:ext cx="11737267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3009">
                  <a:extLst>
                    <a:ext uri="{9D8B030D-6E8A-4147-A177-3AD203B41FA5}">
                      <a16:colId xmlns:a16="http://schemas.microsoft.com/office/drawing/2014/main" val="1112629742"/>
                    </a:ext>
                  </a:extLst>
                </a:gridCol>
                <a:gridCol w="2954258">
                  <a:extLst>
                    <a:ext uri="{9D8B030D-6E8A-4147-A177-3AD203B41FA5}">
                      <a16:colId xmlns:a16="http://schemas.microsoft.com/office/drawing/2014/main" val="215616835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6. Людські ресурси</a:t>
                      </a:r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964783"/>
                  </a:ext>
                </a:extLst>
              </a:tr>
              <a:tr h="47591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2400" dirty="0"/>
                        <a:t>6.1. Назвіть роботодавців та експертів -практиків (ПІБ, місце роботи) залучених до викладання в цьому році?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sz="24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2400" dirty="0"/>
                        <a:t>6.2. Наведіть факти залучення іноземних фахівців до підготовки спеціалістів за цією ОП?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sz="24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2400" dirty="0"/>
                        <a:t>6.3. Чи відповідає група забезпечення (викладачі обов’язкових компонентів) ліцензійним вимогам?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sz="24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2400" dirty="0"/>
                        <a:t>6.4. Наведіть приклади академічної мобільності викладачів цієї ОП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sz="24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2400" dirty="0"/>
                        <a:t>6.5. Рейтинги викладачів за минулий навчальний рік опубліковано на сайті факультету (інституту).</a:t>
                      </a:r>
                    </a:p>
                    <a:p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dirty="0"/>
                        <a:t>6.1, 6.2, 6.4, 6.5 Інформація в довільній формі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dirty="0"/>
                        <a:t>6.3. Надати перелік групи забезпечення (викладачів). Інформація буде перевірено в базі ЄДЕБО</a:t>
                      </a: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89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12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B8BB3F2-E70E-CB6C-0555-4D4010147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30612"/>
              </p:ext>
            </p:extLst>
          </p:nvPr>
        </p:nvGraphicFramePr>
        <p:xfrm>
          <a:off x="247587" y="249148"/>
          <a:ext cx="11728390" cy="6409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195">
                  <a:extLst>
                    <a:ext uri="{9D8B030D-6E8A-4147-A177-3AD203B41FA5}">
                      <a16:colId xmlns:a16="http://schemas.microsoft.com/office/drawing/2014/main" val="2134549395"/>
                    </a:ext>
                  </a:extLst>
                </a:gridCol>
                <a:gridCol w="5864195">
                  <a:extLst>
                    <a:ext uri="{9D8B030D-6E8A-4147-A177-3AD203B41FA5}">
                      <a16:colId xmlns:a16="http://schemas.microsoft.com/office/drawing/2014/main" val="697180964"/>
                    </a:ext>
                  </a:extLst>
                </a:gridCol>
              </a:tblGrid>
              <a:tr h="498892">
                <a:tc gridSpan="2">
                  <a:txBody>
                    <a:bodyPr/>
                    <a:lstStyle/>
                    <a:p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7. Освітнє середовище та матеріальні ресурси</a:t>
                      </a:r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3424"/>
                  </a:ext>
                </a:extLst>
              </a:tr>
              <a:tr h="2494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7.1. Наведіть приклади покращення матеріально-технічного забезпечення ОП (факультету/інституту) за останні 3-5 років.</a:t>
                      </a:r>
                      <a:r>
                        <a:rPr lang="uk-UA" sz="1800" dirty="0"/>
                        <a:t> </a:t>
                      </a:r>
                      <a:r>
                        <a:rPr lang="uk-UA" sz="1800" i="1" dirty="0"/>
                        <a:t>(ремонт приміщень/обладнання, закупівля нового обладнання для освітнього процесу, книг, програмних продуктів тощо) </a:t>
                      </a:r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Інформація у довільній формі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267363"/>
                  </a:ext>
                </a:extLst>
              </a:tr>
              <a:tr h="2118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800" b="1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 Назвіть приклади залучення (проведення) зустрічей (тренінгів) ЗВО, НПП з психологами, юристами, соціальними працівниками, медиками.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8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Інформація у довільній формі (дата зустрічі, ЗВО (група), ПІБ з ким проводилися заходи, їх спеціальність)</a:t>
                      </a:r>
                      <a:endParaRPr lang="uk-UA" sz="18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923672"/>
                  </a:ext>
                </a:extLst>
              </a:tr>
              <a:tr h="1297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7.3. Наведіть факти заохочення ЗВО, НПП. (премії, грамоти тощо).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Інформація у довільній формі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52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05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43A6E38-EA98-1173-88E2-EA08072B2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2013"/>
              </p:ext>
            </p:extLst>
          </p:nvPr>
        </p:nvGraphicFramePr>
        <p:xfrm>
          <a:off x="229833" y="249149"/>
          <a:ext cx="11746144" cy="6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3072">
                  <a:extLst>
                    <a:ext uri="{9D8B030D-6E8A-4147-A177-3AD203B41FA5}">
                      <a16:colId xmlns:a16="http://schemas.microsoft.com/office/drawing/2014/main" val="3072684108"/>
                    </a:ext>
                  </a:extLst>
                </a:gridCol>
                <a:gridCol w="5873072">
                  <a:extLst>
                    <a:ext uri="{9D8B030D-6E8A-4147-A177-3AD203B41FA5}">
                      <a16:colId xmlns:a16="http://schemas.microsoft.com/office/drawing/2014/main" val="3830889569"/>
                    </a:ext>
                  </a:extLst>
                </a:gridCol>
              </a:tblGrid>
              <a:tr h="488228">
                <a:tc gridSpan="2">
                  <a:txBody>
                    <a:bodyPr/>
                    <a:lstStyle/>
                    <a:p>
                      <a:r>
                        <a:rPr lang="uk-UA" sz="2400" b="1" dirty="0">
                          <a:solidFill>
                            <a:srgbClr val="FFC000"/>
                          </a:solidFill>
                          <a:latin typeface="Arial Black" panose="020B0A04020102020204" pitchFamily="34" charset="0"/>
                        </a:rPr>
                        <a:t>Критерій 8. Внутрішнє забезпечення якості освітньої програми</a:t>
                      </a:r>
                      <a:endParaRPr lang="LID4096" sz="2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345483"/>
                  </a:ext>
                </a:extLst>
              </a:tr>
              <a:tr h="1855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На факультеті/інституті проводяться моніторинг (опитування) ЗВО щодо якості викладання та ступеня задоволеності ОП.</a:t>
                      </a:r>
                      <a:r>
                        <a:rPr lang="uk-UA" sz="1800" dirty="0"/>
                        <a:t> </a:t>
                      </a:r>
                      <a:r>
                        <a:rPr lang="uk-UA" sz="1800" i="1" dirty="0"/>
                        <a:t>(анкети, результати, протоколи (інші документи) що підтверджують факти врахування побажань).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dirty="0"/>
                        <a:t>Анкети, результати, протоколи (інші документи) що підтверджують факти врахування побажань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101783"/>
                  </a:ext>
                </a:extLst>
              </a:tr>
              <a:tr h="1562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Чи відстежує факультет/інститут кар’єрний ріст своїх випускників?</a:t>
                      </a:r>
                      <a:r>
                        <a:rPr lang="uk-UA" sz="1800" dirty="0"/>
                        <a:t> </a:t>
                      </a:r>
                      <a:r>
                        <a:rPr lang="uk-UA" sz="1800" i="1" dirty="0"/>
                        <a:t>(анкета опитування випускників, звіт про результати опитування, інформація за останні 3-5 років)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dirty="0"/>
                        <a:t>Документована інформація за останні 3-5 років, посилання на сайт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9683"/>
                  </a:ext>
                </a:extLst>
              </a:tr>
              <a:tr h="2441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Чи врахував факультет/інститут рекомендації попередньої акредитації цієї ОП (за відсутності - інших ОП), щодо усунення недоліків та подальшого удосконалення?</a:t>
                      </a:r>
                      <a:r>
                        <a:rPr lang="uk-UA" sz="1800" dirty="0"/>
                        <a:t> </a:t>
                      </a:r>
                      <a:r>
                        <a:rPr lang="uk-UA" sz="1800" i="1" dirty="0"/>
                        <a:t>(наявний план заходів з удосконалення ОП який відповідає рекомендаціям попередньої акредитації). </a:t>
                      </a:r>
                      <a:r>
                        <a:rPr lang="uk-UA" sz="1800" b="1" dirty="0"/>
                        <a:t>Наведіть факти реалізації цього плану.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dirty="0"/>
                        <a:t>Прикріпити рекомендації попередньої акредитації, План заходів щодо удосконалення ОП, вкажіть факти реалізації цього плану.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21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34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45E10-D81F-87BE-90A6-80F44CD8D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32" y="251976"/>
            <a:ext cx="11628268" cy="1371600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rgbClr val="FFC000"/>
                </a:solidFill>
                <a:latin typeface="Arial Black" panose="020B0A04020102020204" pitchFamily="34" charset="0"/>
              </a:rPr>
              <a:t>Нормативні документи системи управління якістю</a:t>
            </a:r>
            <a:endParaRPr lang="LID4096" sz="28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4EFB50-1278-F28E-3C63-4A6ACC8F3855}"/>
              </a:ext>
            </a:extLst>
          </p:cNvPr>
          <p:cNvSpPr txBox="1"/>
          <p:nvPr/>
        </p:nvSpPr>
        <p:spPr>
          <a:xfrm>
            <a:off x="443883" y="1122888"/>
            <a:ext cx="11381173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Про систему забезпечення якості вищої освіти (систему внутрішнього забезпечення якості) ХНУ імені В. Н. Каразіна;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Настанова з якості ХНУ імені В. Н. Каразіна;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Стратегія розвитку </a:t>
            </a:r>
            <a:r>
              <a:rPr lang="uk-UA" sz="2400" b="1" dirty="0" err="1">
                <a:solidFill>
                  <a:srgbClr val="0070C0"/>
                </a:solidFill>
              </a:rPr>
              <a:t>Каразінського</a:t>
            </a:r>
            <a:r>
              <a:rPr lang="uk-UA" sz="2400" b="1" dirty="0">
                <a:solidFill>
                  <a:srgbClr val="0070C0"/>
                </a:solidFill>
              </a:rPr>
              <a:t> університету на 2019–2025 роки ;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ru-RU" sz="2400" b="1" dirty="0" err="1">
                <a:solidFill>
                  <a:srgbClr val="0070C0"/>
                </a:solidFill>
              </a:rPr>
              <a:t>Стратегічні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цілі</a:t>
            </a:r>
            <a:r>
              <a:rPr lang="ru-RU" sz="2400" b="1" dirty="0">
                <a:solidFill>
                  <a:srgbClr val="0070C0"/>
                </a:solidFill>
              </a:rPr>
              <a:t> й </a:t>
            </a:r>
            <a:r>
              <a:rPr lang="ru-RU" sz="2400" b="1" dirty="0" err="1">
                <a:solidFill>
                  <a:srgbClr val="0070C0"/>
                </a:solidFill>
              </a:rPr>
              <a:t>наміри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Харківського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національного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університету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імені</a:t>
            </a:r>
            <a:r>
              <a:rPr lang="ru-RU" sz="2400" b="1" dirty="0">
                <a:solidFill>
                  <a:srgbClr val="0070C0"/>
                </a:solidFill>
              </a:rPr>
              <a:t> В. Н. </a:t>
            </a:r>
            <a:r>
              <a:rPr lang="ru-RU" sz="2400" b="1" dirty="0" err="1">
                <a:solidFill>
                  <a:srgbClr val="0070C0"/>
                </a:solidFill>
              </a:rPr>
              <a:t>Каразіна</a:t>
            </a:r>
            <a:r>
              <a:rPr lang="ru-RU" sz="2400" b="1" dirty="0">
                <a:solidFill>
                  <a:srgbClr val="0070C0"/>
                </a:solidFill>
              </a:rPr>
              <a:t> до 2030 року;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Політика ХНУ імені В.Н. Каразіна у сфері якості на 2022–2025 роки;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Цілі ХНУ імені В. Н. Каразіна у сфері якості на 2024/2025 навчальний рік</a:t>
            </a:r>
          </a:p>
        </p:txBody>
      </p:sp>
    </p:spTree>
    <p:extLst>
      <p:ext uri="{BB962C8B-B14F-4D97-AF65-F5344CB8AC3E}">
        <p14:creationId xmlns:p14="http://schemas.microsoft.com/office/powerpoint/2010/main" val="13366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66B11FB-B77E-6119-8876-BBBBAD0D2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59326"/>
              </p:ext>
            </p:extLst>
          </p:nvPr>
        </p:nvGraphicFramePr>
        <p:xfrm>
          <a:off x="267810" y="234937"/>
          <a:ext cx="11656380" cy="6405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2361">
                  <a:extLst>
                    <a:ext uri="{9D8B030D-6E8A-4147-A177-3AD203B41FA5}">
                      <a16:colId xmlns:a16="http://schemas.microsoft.com/office/drawing/2014/main" val="3458652727"/>
                    </a:ext>
                  </a:extLst>
                </a:gridCol>
                <a:gridCol w="2974019">
                  <a:extLst>
                    <a:ext uri="{9D8B030D-6E8A-4147-A177-3AD203B41FA5}">
                      <a16:colId xmlns:a16="http://schemas.microsoft.com/office/drawing/2014/main" val="4160895037"/>
                    </a:ext>
                  </a:extLst>
                </a:gridCol>
              </a:tblGrid>
              <a:tr h="485270">
                <a:tc gridSpan="2">
                  <a:txBody>
                    <a:bodyPr/>
                    <a:lstStyle/>
                    <a:p>
                      <a:r>
                        <a:rPr lang="uk-UA" sz="2400" b="1" kern="1200" dirty="0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Критерій 10. Навчання через дослідження</a:t>
                      </a:r>
                      <a:endParaRPr lang="LID4096" sz="2400" dirty="0">
                        <a:solidFill>
                          <a:srgbClr val="FFC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212910"/>
                  </a:ext>
                </a:extLst>
              </a:tr>
              <a:tr h="5920289"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Зміст ОНП забезпечує повноцінну підготовку аспірантів до розв’язання комплексних проблем у галузі професійної та/або дослідницько-інноваційної діяльності за відповідною спеціальністю та/або галуззю знань (галузями знань), володіння методологією наукової та педагогічної діяльності. </a:t>
                      </a:r>
                    </a:p>
                    <a:p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ОП наявні освітні компоненти, що формують дослідницькі навички;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Перелік захищених здобувачів за відповідною ОНП за 5 років (ПІБ ЗВО, ПІБ наукового керівника, назва кафедри, факультет/інститут, спеціальність, назва ОНП, дата захисту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Беруть участь в реалізації </a:t>
                      </a:r>
                      <a:r>
                        <a:rPr lang="uk-UA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проєктів</a:t>
                      </a: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НДР (ПІБ ЗВО, назва </a:t>
                      </a:r>
                      <a:r>
                        <a:rPr lang="uk-UA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проєкту</a:t>
                      </a: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/НДР, рік, що робив?);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Приклади надрукованих наукових праць (статей, монографій, тез тощо) ЗВО, які навчаються за цією ОП;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Приклади участі ЗВО в конференціях (семінарах) міжнародного, всеукраїнського рівнів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Перелік освітніх компонентів ОП, що формують дослідницькі навички,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Інформація про захищених здобувачів за відповідною ОНП за 5 років.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Інформація про залучення: ПІБ ЗВО до реалізації </a:t>
                      </a:r>
                      <a:r>
                        <a:rPr lang="uk-UA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проєктів</a:t>
                      </a: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НДР.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Перелік надрукованих статей/ тез, назви конференцій, конкурсів наукових робіт та ПІБ ЗВО які брали участь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20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667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E603E4C-8B3E-8201-826E-A60F9CDEC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027947"/>
              </p:ext>
            </p:extLst>
          </p:nvPr>
        </p:nvGraphicFramePr>
        <p:xfrm>
          <a:off x="256466" y="231393"/>
          <a:ext cx="11728388" cy="6400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194">
                  <a:extLst>
                    <a:ext uri="{9D8B030D-6E8A-4147-A177-3AD203B41FA5}">
                      <a16:colId xmlns:a16="http://schemas.microsoft.com/office/drawing/2014/main" val="962937488"/>
                    </a:ext>
                  </a:extLst>
                </a:gridCol>
                <a:gridCol w="5864194">
                  <a:extLst>
                    <a:ext uri="{9D8B030D-6E8A-4147-A177-3AD203B41FA5}">
                      <a16:colId xmlns:a16="http://schemas.microsoft.com/office/drawing/2014/main" val="1629704650"/>
                    </a:ext>
                  </a:extLst>
                </a:gridCol>
              </a:tblGrid>
              <a:tr h="10449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Критерій 10. Навчання через дослідження</a:t>
                      </a:r>
                      <a:endParaRPr lang="LID4096" sz="2400" dirty="0">
                        <a:solidFill>
                          <a:srgbClr val="FFC000"/>
                        </a:solidFill>
                        <a:latin typeface="Arial Black" panose="020B0A04020102020204" pitchFamily="34" charset="0"/>
                      </a:endParaRPr>
                    </a:p>
                    <a:p>
                      <a:endParaRPr lang="LID4096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835001"/>
                  </a:ext>
                </a:extLst>
              </a:tr>
              <a:tr h="2873570"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Заклад вищої освіти (факультет, інститут) здатний сформувати разові спеціалізовані вчені ради для атестації аспірантів, які навчаються на відповідній освітній програмі.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 Вченої ради про утворених разових рад ЗВО. Повідомлення про утворення разової ради на сайті https://svr.naqa.gov.ua/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84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сайт </a:t>
                      </a:r>
                      <a:r>
                        <a:rPr lang="ru-RU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Вченої</a:t>
                      </a: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ради, </a:t>
                      </a:r>
                      <a:r>
                        <a:rPr lang="ru-RU" sz="18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800" i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сайті</a:t>
                      </a:r>
                      <a:r>
                        <a:rPr lang="ru-RU" sz="18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https://svr.naqa.gov.ua/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3006693"/>
                  </a:ext>
                </a:extLst>
              </a:tr>
              <a:tr h="2481720"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Наведіть приклади фінансової підтримки університетом аспірантів щодо апробацій їх наукових результатів – приймання участі в конференціях, симпозіумах, з`їздах та ін.; публікація статей або монографій, розділів монографій.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Інформація у довільній формі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06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84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E613F34-FC5F-983A-72F9-FA51E8C94103}"/>
              </a:ext>
            </a:extLst>
          </p:cNvPr>
          <p:cNvSpPr txBox="1"/>
          <p:nvPr/>
        </p:nvSpPr>
        <p:spPr>
          <a:xfrm>
            <a:off x="870011" y="998673"/>
            <a:ext cx="1035136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Наказ ректора  «Про проведення внутрішнього аудиту в 2025 році»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uk-UA" sz="2400" b="1" dirty="0">
              <a:solidFill>
                <a:srgbClr val="0070C0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Порядку проведення внутрішніх аудитів системи управління якістю та здійснення коригувальних і запобіжних дій у ХНУ імені В. Н. Каразіна;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uk-UA" sz="2400" b="1" dirty="0">
              <a:solidFill>
                <a:srgbClr val="0070C0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rgbClr val="0070C0"/>
                </a:solidFill>
              </a:rPr>
              <a:t>Програма внутрішнього аудиту системи управління якості </a:t>
            </a:r>
            <a:endParaRPr lang="uk-U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65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D7CB3F-2EC2-AF92-E67C-F045F5BE2392}"/>
              </a:ext>
            </a:extLst>
          </p:cNvPr>
          <p:cNvSpPr txBox="1"/>
          <p:nvPr/>
        </p:nvSpPr>
        <p:spPr>
          <a:xfrm>
            <a:off x="339569" y="272533"/>
            <a:ext cx="105533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/>
              <a:t>План проведення аудиту Освітньої програми</a:t>
            </a:r>
            <a:endParaRPr lang="LID4096" sz="2800" dirty="0"/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9C0A785C-B53D-166E-5B6E-DCB3A6461E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16485"/>
              </p:ext>
            </p:extLst>
          </p:nvPr>
        </p:nvGraphicFramePr>
        <p:xfrm>
          <a:off x="641303" y="1091953"/>
          <a:ext cx="10909393" cy="48954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58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4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№ з/п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Етап аудиту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Терміни виконання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27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Отримання структурним підрозділом, гарантом ОП листа-повідомлення про проведення внутрішнього аудиту, контрольного аркушу аудиторів (форма на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</a:rPr>
                        <a:t>гугл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 диску)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За місяць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до дати перевірки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6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Погодження дати та часу проведення аудиту (онлайн конференції) з керівником структурного підрозділу, гарантом ОП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За тиждень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до дня здійснення перевірки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6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Заповнення контрольного аркушу гарантом ОП на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</a:rPr>
                        <a:t>гугл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 диску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Протягом місяця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з дати отримання листа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6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Надання доступу внутрішнім аудиторам до документованої інформації на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</a:rPr>
                        <a:t>гугл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 дисках, серверах факультетів (інститутів, кафедр) тощо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За тиждень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до дня здійснення перевірки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8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Ознайомлення аудиторів з ОП та процесом її реалізації (документація, сайт, інформація від інших підрозділів)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Тиждень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 до дати перевірки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67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4">
            <a:extLst>
              <a:ext uri="{FF2B5EF4-FFF2-40B4-BE49-F238E27FC236}">
                <a16:creationId xmlns:a16="http://schemas.microsoft.com/office/drawing/2014/main" id="{2202EC54-DE56-4A2A-C15C-0EECE8E99D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361778"/>
              </p:ext>
            </p:extLst>
          </p:nvPr>
        </p:nvGraphicFramePr>
        <p:xfrm>
          <a:off x="714358" y="810530"/>
          <a:ext cx="10903403" cy="49943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9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7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№ з/п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Етап аудиту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Терміни виконання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238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 6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Проведення онлайн-конференції з гарантом ОП, керівником структурного підрозділу, групою забезпечення тощо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День проведення аудиту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(онлайн конференція)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825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 7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Аналіз результатів перевірки, заповнення аудиторами контрольного аркушу аудиту на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</a:rPr>
                        <a:t>гугл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 диску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7 днів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 з дати аудиту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238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 8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Керівник структурного підрозділу, гарант ОП визначають заходи щодо виправлення, терміни виправлення зауважень наданих аудиторами та відповідальних осіб. Дана інформація вноситься до контрольного аркушу аудиту на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</a:rPr>
                        <a:t>гугл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 диску*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7 днів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після дати заповнення контрольного аркушу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825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 9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Оформлення аудиторами звіту внутрішнього аудиту. Звіт та контрольні аркуші передаються до відділу методичної та акредитаційної роботи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0070C0"/>
                          </a:solidFill>
                          <a:effectLst/>
                        </a:rPr>
                        <a:t>Протягом 3-х тижнів 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після дати аудиту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238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 10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Обговорення результатів аудиту та коригуючих заходів щодо виправлення зауважень аудиту на засіданнях кафедр (на нарадах для інших структурних підрозділів)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Протягом місяця після аудиту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718" marR="337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31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53040C-DA8C-EACA-765E-0BB8536E03EB}"/>
              </a:ext>
            </a:extLst>
          </p:cNvPr>
          <p:cNvSpPr txBox="1"/>
          <p:nvPr/>
        </p:nvSpPr>
        <p:spPr>
          <a:xfrm>
            <a:off x="215283" y="276078"/>
            <a:ext cx="116985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Контрольний аркуш АУДИТОРА </a:t>
            </a:r>
            <a:br>
              <a:rPr lang="uk-UA" sz="2400" dirty="0"/>
            </a:br>
            <a:r>
              <a:rPr lang="uk-UA" sz="2400" dirty="0"/>
              <a:t>для перевірки реалізації Освітньої програми </a:t>
            </a:r>
            <a:endParaRPr lang="LID4096" sz="2400" dirty="0"/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E15F9649-EE3D-2671-2FD0-A14C5215CB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256350"/>
              </p:ext>
            </p:extLst>
          </p:nvPr>
        </p:nvGraphicFramePr>
        <p:xfrm>
          <a:off x="452762" y="1385552"/>
          <a:ext cx="11372295" cy="499749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4883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5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Критерій оцінювання.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Питання</a:t>
                      </a:r>
                      <a:r>
                        <a:rPr lang="uk-UA" sz="1600" baseline="0" dirty="0">
                          <a:effectLst/>
                        </a:rPr>
                        <a:t> аудиторів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Інформація надана Гарантом ОП/  факультетом (інститутом)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Рекомендації/ зауваження аудитора.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Оцінка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</a:rPr>
                        <a:t>Заходи щодо виправлення, терміни </a:t>
                      </a:r>
                      <a:r>
                        <a:rPr lang="uk-UA" sz="1600" dirty="0">
                          <a:effectLst/>
                        </a:rPr>
                        <a:t> та відповідальні за виправлення зауважень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831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379730" algn="l"/>
                        </a:tabLst>
                        <a:defRPr/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Критерій 1.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Проєктування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освітньої програми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Чи мають доступ ЗВО, </a:t>
                      </a:r>
                      <a:r>
                        <a:rPr lang="uk-UA" sz="1600" b="1" dirty="0" err="1">
                          <a:solidFill>
                            <a:schemeClr val="tx1"/>
                          </a:solidFill>
                          <a:effectLst/>
                        </a:rPr>
                        <a:t>стейкхолдерів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, інші зацікавлені особи до ОП та процесу її розробки?</a:t>
                      </a:r>
                    </a:p>
                    <a:p>
                      <a:pPr indent="2019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 marL="0" marR="0" lvl="0" indent="20193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effectLst/>
                        </a:rPr>
                        <a:t>Посилання на розміщений </a:t>
                      </a:r>
                      <a:r>
                        <a:rPr lang="uk-UA" sz="1600" dirty="0" err="1">
                          <a:effectLst/>
                        </a:rPr>
                        <a:t>Проєкт</a:t>
                      </a:r>
                      <a:r>
                        <a:rPr lang="uk-UA" sz="1600" dirty="0">
                          <a:effectLst/>
                        </a:rPr>
                        <a:t> обговорення ОП, затверджені ОП, НП.</a:t>
                      </a:r>
                    </a:p>
                    <a:p>
                      <a:pPr indent="2019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uk-UA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4037">
                <a:tc>
                  <a:txBody>
                    <a:bodyPr/>
                    <a:lstStyle/>
                    <a:p>
                      <a:pPr marL="0" marR="0" lvl="0" indent="20193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Структурний підрозділ</a:t>
                      </a:r>
                      <a:r>
                        <a:rPr lang="uk-U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 та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 гарант ОП отримує листа-повідомлення</a:t>
                      </a:r>
                      <a:r>
                        <a:rPr lang="uk-UA" sz="2000" b="0" baseline="0" dirty="0">
                          <a:solidFill>
                            <a:schemeClr val="tx1"/>
                          </a:solidFill>
                          <a:effectLst/>
                        </a:rPr>
                        <a:t> та 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контрольний аркуш аудиторів (форма на </a:t>
                      </a:r>
                      <a:r>
                        <a:rPr lang="uk-UA" sz="2000" b="0" dirty="0" err="1">
                          <a:solidFill>
                            <a:schemeClr val="tx1"/>
                          </a:solidFill>
                          <a:effectLst/>
                        </a:rPr>
                        <a:t>гугл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 диску) </a:t>
                      </a:r>
                    </a:p>
                    <a:p>
                      <a:pPr marL="0" marR="0" lvl="0" indent="20193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u="sng" dirty="0">
                          <a:solidFill>
                            <a:srgbClr val="FF0000"/>
                          </a:solidFill>
                          <a:effectLst/>
                        </a:rPr>
                        <a:t>За місяць 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до дати перевірки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u="sng" dirty="0">
                          <a:solidFill>
                            <a:srgbClr val="FF0000"/>
                          </a:solidFill>
                          <a:effectLst/>
                        </a:rPr>
                        <a:t>Протягом місяця </a:t>
                      </a: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з дати отримання листа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u="sng" dirty="0">
                          <a:solidFill>
                            <a:srgbClr val="FF0000"/>
                          </a:solidFill>
                          <a:effectLst/>
                        </a:rPr>
                        <a:t>7 днів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з дати аудиту</a:t>
                      </a:r>
                      <a:endParaRPr lang="uk-UA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8" marR="34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u="sng" dirty="0">
                          <a:solidFill>
                            <a:srgbClr val="FF0000"/>
                          </a:solidFill>
                          <a:effectLst/>
                        </a:rPr>
                        <a:t>7 днів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</a:rPr>
                        <a:t>після дати заповнення контрольного аркушу аудиторами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058" marR="3405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86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D0B1C9-D60F-1460-384D-E4968A78777A}"/>
              </a:ext>
            </a:extLst>
          </p:cNvPr>
          <p:cNvSpPr txBox="1"/>
          <p:nvPr/>
        </p:nvSpPr>
        <p:spPr>
          <a:xfrm>
            <a:off x="233040" y="293832"/>
            <a:ext cx="11085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1" dirty="0"/>
              <a:t>Контрольний аркуш АУДИТОРА </a:t>
            </a:r>
            <a:r>
              <a:rPr lang="uk-UA" sz="1800" dirty="0"/>
              <a:t>для перевірки реалізації Освітньої  програми </a:t>
            </a:r>
            <a:endParaRPr lang="LID4096" sz="18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2501597-9081-E5CF-8BB9-D57E567C4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77644"/>
              </p:ext>
            </p:extLst>
          </p:nvPr>
        </p:nvGraphicFramePr>
        <p:xfrm>
          <a:off x="233040" y="1003752"/>
          <a:ext cx="11432218" cy="5560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6109">
                  <a:extLst>
                    <a:ext uri="{9D8B030D-6E8A-4147-A177-3AD203B41FA5}">
                      <a16:colId xmlns:a16="http://schemas.microsoft.com/office/drawing/2014/main" val="4078156708"/>
                    </a:ext>
                  </a:extLst>
                </a:gridCol>
                <a:gridCol w="5716109">
                  <a:extLst>
                    <a:ext uri="{9D8B030D-6E8A-4147-A177-3AD203B41FA5}">
                      <a16:colId xmlns:a16="http://schemas.microsoft.com/office/drawing/2014/main" val="616417540"/>
                    </a:ext>
                  </a:extLst>
                </a:gridCol>
              </a:tblGrid>
              <a:tr h="627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Критерій 1. </a:t>
                      </a:r>
                      <a:r>
                        <a:rPr lang="uk-UA" sz="2400" dirty="0" err="1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Проєктування</a:t>
                      </a:r>
                      <a:r>
                        <a:rPr lang="uk-UA" sz="2400" dirty="0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освітньої програми</a:t>
                      </a:r>
                      <a:endParaRPr lang="uk-UA" sz="2400" dirty="0">
                        <a:solidFill>
                          <a:srgbClr val="FFC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751419"/>
                  </a:ext>
                </a:extLst>
              </a:tr>
              <a:tr h="4932928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 мають доступ ЗВО, </a:t>
                      </a:r>
                      <a:r>
                        <a:rPr lang="uk-UA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стейкхолдерів</a:t>
                      </a:r>
                      <a:r>
                        <a:rPr lang="uk-UA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інші зацікавлені особи до ОП та процесу її розробки?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79730" algn="l"/>
                        </a:tabLst>
                      </a:pPr>
                      <a:r>
                        <a:rPr lang="uk-UA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проєкт</a:t>
                      </a:r>
                      <a:r>
                        <a:rPr lang="uk-U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ОП для обговорення, відгуки, рецензії </a:t>
                      </a:r>
                      <a:r>
                        <a:rPr lang="uk-UA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стейкхолдерів</a:t>
                      </a:r>
                      <a:r>
                        <a:rPr lang="uk-U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розміщено на сайті Університету та/або факультету (інституту);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79730" algn="l"/>
                        </a:tabLst>
                      </a:pPr>
                      <a:r>
                        <a:rPr lang="uk-U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преамбулі ОП серед розробників вказано ПІБ здобувачів вищої освіти (ЗВО), роботодавці;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379730" algn="l"/>
                        </a:tabLst>
                      </a:pPr>
                      <a:r>
                        <a:rPr lang="uk-U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затверджені ОП, НП розміщені на сайті факультету (інституту).</a:t>
                      </a:r>
                      <a:endParaRPr lang="uk-UA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Посилання на розміщений </a:t>
                      </a:r>
                      <a:r>
                        <a:rPr lang="uk-UA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Проєкт</a:t>
                      </a:r>
                      <a:r>
                        <a:rPr lang="uk-U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обговорення ОП, затверджені ОП, НП.</a:t>
                      </a:r>
                      <a:endParaRPr lang="uk-UA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968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310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50E724C-A429-6756-F77B-9E3E7D61A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472970"/>
              </p:ext>
            </p:extLst>
          </p:nvPr>
        </p:nvGraphicFramePr>
        <p:xfrm>
          <a:off x="241176" y="1280242"/>
          <a:ext cx="1170964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527">
                  <a:extLst>
                    <a:ext uri="{9D8B030D-6E8A-4147-A177-3AD203B41FA5}">
                      <a16:colId xmlns:a16="http://schemas.microsoft.com/office/drawing/2014/main" val="126004030"/>
                    </a:ext>
                  </a:extLst>
                </a:gridCol>
                <a:gridCol w="2894120">
                  <a:extLst>
                    <a:ext uri="{9D8B030D-6E8A-4147-A177-3AD203B41FA5}">
                      <a16:colId xmlns:a16="http://schemas.microsoft.com/office/drawing/2014/main" val="515600304"/>
                    </a:ext>
                  </a:extLst>
                </a:gridCol>
              </a:tblGrid>
              <a:tr h="7754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Критерій 1. </a:t>
                      </a:r>
                      <a:r>
                        <a:rPr lang="uk-UA" sz="2400" dirty="0" err="1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Проєктування</a:t>
                      </a:r>
                      <a:r>
                        <a:rPr lang="uk-UA" sz="2400" dirty="0">
                          <a:solidFill>
                            <a:srgbClr val="FFC000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освітньої програми</a:t>
                      </a:r>
                      <a:endParaRPr lang="uk-UA" sz="2400" dirty="0">
                        <a:solidFill>
                          <a:srgbClr val="FFC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LID4096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189908"/>
                  </a:ext>
                </a:extLst>
              </a:tr>
              <a:tr h="1378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Питання аудитора</a:t>
                      </a:r>
                    </a:p>
                    <a:p>
                      <a:endParaRPr lang="LID4096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2060"/>
                          </a:solidFill>
                        </a:rPr>
                        <a:t>Інформація надана Гарантом ОП/ факультетом (інститутом)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  <a:p>
                      <a:endParaRPr lang="LID4096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647441"/>
                  </a:ext>
                </a:extLst>
              </a:tr>
              <a:tr h="292934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sz="1800" b="1" dirty="0"/>
                        <a:t>Чи врахували при розробці ОП  вимоги </a:t>
                      </a:r>
                      <a:r>
                        <a:rPr lang="uk-UA" sz="1800" b="1" dirty="0" err="1"/>
                        <a:t>стейкхолдерів</a:t>
                      </a:r>
                      <a:r>
                        <a:rPr lang="uk-UA" sz="1800" b="1" dirty="0"/>
                        <a:t>? </a:t>
                      </a: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наявні активна анкета та результати опитування ЗВО щодо покращення ОП;</a:t>
                      </a: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наявні рецензії, відгуки роботодавців, ЗВО, експертів;</a:t>
                      </a:r>
                      <a:endParaRPr lang="uk-UA" sz="1800" dirty="0"/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протокол засідання робочої групи та кафедри де обговорювалися побажання </a:t>
                      </a:r>
                      <a:r>
                        <a:rPr lang="uk-UA" sz="1800" i="1" dirty="0" err="1"/>
                        <a:t>стейкхолдерів</a:t>
                      </a:r>
                      <a:r>
                        <a:rPr lang="uk-UA" sz="1800" i="1" dirty="0"/>
                        <a:t> в цій ОП.</a:t>
                      </a:r>
                      <a:endParaRPr lang="uk-UA" sz="18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sz="1800" i="1" dirty="0"/>
                        <a:t>протокол засідання НМК або вченої ради факультету (інституту) де затверджувалися ОП, НП.</a:t>
                      </a:r>
                      <a:endParaRPr lang="uk-UA" sz="180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Посилання на активну анкету, результати опитування, рецензії, відгуки.</a:t>
                      </a:r>
                      <a:endParaRPr lang="uk-UA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uk-UA" i="1" dirty="0"/>
                        <a:t>Скановані копії протоколів робочої групи, засідання НМК, вченої ради, кафедри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61335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A0F2E3B-0A58-D95E-C51F-92DFEA4A3735}"/>
              </a:ext>
            </a:extLst>
          </p:cNvPr>
          <p:cNvSpPr txBox="1"/>
          <p:nvPr/>
        </p:nvSpPr>
        <p:spPr>
          <a:xfrm>
            <a:off x="170895" y="249444"/>
            <a:ext cx="108374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/>
              <a:t>Контрольний аркуш АУДИТОРА </a:t>
            </a:r>
            <a:r>
              <a:rPr lang="uk-UA" sz="2400" dirty="0"/>
              <a:t>для перевірки реалізації Освітньої  програми </a:t>
            </a:r>
            <a:endParaRPr lang="LID4096" sz="2400" dirty="0"/>
          </a:p>
        </p:txBody>
      </p:sp>
    </p:spTree>
    <p:extLst>
      <p:ext uri="{BB962C8B-B14F-4D97-AF65-F5344CB8AC3E}">
        <p14:creationId xmlns:p14="http://schemas.microsoft.com/office/powerpoint/2010/main" val="1515477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EFA2399-99A2-8F7B-EFCF-0484EE7F0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587200"/>
              </p:ext>
            </p:extLst>
          </p:nvPr>
        </p:nvGraphicFramePr>
        <p:xfrm>
          <a:off x="285565" y="22784622"/>
          <a:ext cx="11620870" cy="5029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93468">
                  <a:extLst>
                    <a:ext uri="{9D8B030D-6E8A-4147-A177-3AD203B41FA5}">
                      <a16:colId xmlns:a16="http://schemas.microsoft.com/office/drawing/2014/main" val="1106769813"/>
                    </a:ext>
                  </a:extLst>
                </a:gridCol>
                <a:gridCol w="3427402">
                  <a:extLst>
                    <a:ext uri="{9D8B030D-6E8A-4147-A177-3AD203B41FA5}">
                      <a16:colId xmlns:a16="http://schemas.microsoft.com/office/drawing/2014/main" val="2831618569"/>
                    </a:ext>
                  </a:extLst>
                </a:gridCol>
              </a:tblGrid>
              <a:tr h="753155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uk-UA" b="1" dirty="0"/>
                        <a:t>Чи були враховані Стандарти вищої освіти, Професійні стандарти (за наявності) при розробці ОП?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uk-UA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i="1" dirty="0"/>
                        <a:t>Мета ОП корелюється з Цілями навчання Стандарту вищої освіти  та Місією, </a:t>
                      </a:r>
                      <a:r>
                        <a:rPr lang="uk-UA" b="0" i="1" dirty="0">
                          <a:hlinkClick r:id="rId2"/>
                        </a:rPr>
                        <a:t>Стратегічними цілям й намірами Університету до 2030 року</a:t>
                      </a:r>
                      <a:r>
                        <a:rPr lang="uk-UA" b="0" i="1" dirty="0"/>
                        <a:t>;</a:t>
                      </a:r>
                      <a:endParaRPr lang="uk-UA" b="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i="1" dirty="0"/>
                        <a:t>Основний фокус ОП корелюється з об’єктом Стандарту вищої освіти;</a:t>
                      </a:r>
                      <a:endParaRPr lang="uk-UA" b="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i="1" dirty="0"/>
                        <a:t>Подальше навчання ОП – Академічними правами Стандарту вищої освіти;</a:t>
                      </a:r>
                      <a:endParaRPr lang="uk-UA" b="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i="1" dirty="0"/>
                        <a:t>Викладання та навчання – Методи, методики та технології Стандарту вищої освіти;</a:t>
                      </a:r>
                      <a:endParaRPr lang="uk-UA" b="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i="1" dirty="0"/>
                        <a:t>Специфічні характеристики матеріально-технічного забезпечення – Інструменти та обладнання які використовуються в ОП (за наявності  в Стандарті вищої освіти);</a:t>
                      </a:r>
                      <a:endParaRPr lang="uk-UA" b="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i="1" dirty="0"/>
                        <a:t>Компетентності та ПРН;</a:t>
                      </a:r>
                      <a:endParaRPr lang="uk-UA" b="0" dirty="0"/>
                    </a:p>
                    <a:p>
                      <a:pPr marL="28575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i="1" dirty="0"/>
                        <a:t>Форма підсумкової атестації.</a:t>
                      </a:r>
                      <a:endParaRPr lang="uk-UA" b="0" dirty="0"/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/>
                        <a:t>Посилання на ОП, Стандарт</a:t>
                      </a:r>
                      <a:endParaRPr lang="uk-UA" dirty="0"/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980369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68530E7-6546-8D1E-2758-EEC7D43DD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77845"/>
              </p:ext>
            </p:extLst>
          </p:nvPr>
        </p:nvGraphicFramePr>
        <p:xfrm>
          <a:off x="221942" y="284660"/>
          <a:ext cx="11833934" cy="633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4682">
                  <a:extLst>
                    <a:ext uri="{9D8B030D-6E8A-4147-A177-3AD203B41FA5}">
                      <a16:colId xmlns:a16="http://schemas.microsoft.com/office/drawing/2014/main" val="3727675398"/>
                    </a:ext>
                  </a:extLst>
                </a:gridCol>
                <a:gridCol w="1609252">
                  <a:extLst>
                    <a:ext uri="{9D8B030D-6E8A-4147-A177-3AD203B41FA5}">
                      <a16:colId xmlns:a16="http://schemas.microsoft.com/office/drawing/2014/main" val="3718774187"/>
                    </a:ext>
                  </a:extLst>
                </a:gridCol>
              </a:tblGrid>
              <a:tr h="576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uk-UA" sz="2400" dirty="0">
                          <a:solidFill>
                            <a:srgbClr val="FFC000"/>
                          </a:solidFill>
                          <a:effectLst/>
                        </a:rPr>
                        <a:t>Критерій 1. </a:t>
                      </a:r>
                      <a:r>
                        <a:rPr lang="uk-UA" sz="2400" dirty="0" err="1">
                          <a:solidFill>
                            <a:srgbClr val="FFC000"/>
                          </a:solidFill>
                          <a:effectLst/>
                        </a:rPr>
                        <a:t>Проєктування</a:t>
                      </a:r>
                      <a:r>
                        <a:rPr lang="uk-UA" sz="2400" dirty="0">
                          <a:solidFill>
                            <a:srgbClr val="FFC000"/>
                          </a:solidFill>
                          <a:effectLst/>
                        </a:rPr>
                        <a:t> освітньої програми</a:t>
                      </a:r>
                      <a:endParaRPr lang="uk-UA" sz="2400" dirty="0">
                        <a:solidFill>
                          <a:srgbClr val="FFC000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582723"/>
                  </a:ext>
                </a:extLst>
              </a:tr>
              <a:tr h="4263801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uk-UA" b="1" dirty="0"/>
                        <a:t>Чи були враховані Стандарти вищої освіти, Професійні стандарти (за наявності) при розробці ОП?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uk-UA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dirty="0"/>
                        <a:t>Мета ОП корелюється з Цілями навчання Стандарту вищої освіти  та Місією, </a:t>
                      </a:r>
                      <a:r>
                        <a:rPr lang="uk-UA" b="0" dirty="0">
                          <a:hlinkClick r:id="rId2"/>
                        </a:rPr>
                        <a:t>Стратегічними цілям й намірами Університету до 2030 року</a:t>
                      </a:r>
                      <a:r>
                        <a:rPr lang="uk-UA" b="0" dirty="0"/>
                        <a:t>;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dirty="0"/>
                        <a:t>Основний фокус ОП корелюється з об’єктом Стандарту вищої освіти;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dirty="0"/>
                        <a:t>Подальше навчання ОП – Академічними правами Стандарту вищої освіти;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dirty="0"/>
                        <a:t>Викладання та навчання – Методи, методики та технології Стандарту вищої освіти;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dirty="0"/>
                        <a:t>Специфічні характеристики матеріально-технічного забезпечення – Інструменти та обладнання які використовуються в ОП (за наявності  в Стандарті вищої освіти);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dirty="0"/>
                        <a:t>Компетентності та ПРН;</a:t>
                      </a:r>
                    </a:p>
                    <a:p>
                      <a:pPr marL="285750" indent="-285750"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uk-UA" b="0" dirty="0"/>
                        <a:t>Форма підсумкової атестації.</a:t>
                      </a:r>
                      <a:endParaRPr lang="LID4096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Посилання на ОП, Стандарт</a:t>
                      </a: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267468"/>
                  </a:ext>
                </a:extLst>
              </a:tr>
              <a:tr h="1498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/>
                        <a:t>Чи наявні компетентності, ПРН визначені університетом, з врахуванням </a:t>
                      </a:r>
                      <a:r>
                        <a:rPr lang="uk-UA" b="1" dirty="0">
                          <a:hlinkClick r:id="rId2"/>
                        </a:rPr>
                        <a:t>Стратегічних цілей й намірів Університету до 2030 року</a:t>
                      </a:r>
                      <a:r>
                        <a:rPr lang="uk-UA" dirty="0"/>
                        <a:t>?</a:t>
                      </a:r>
                    </a:p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Вказати компетентності, ПРН</a:t>
                      </a:r>
                    </a:p>
                    <a:p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851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166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179</TotalTime>
  <Words>2618</Words>
  <Application>Microsoft Office PowerPoint</Application>
  <PresentationFormat>Широкоэкранный</PresentationFormat>
  <Paragraphs>247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Arial Black</vt:lpstr>
      <vt:lpstr>Century Gothic</vt:lpstr>
      <vt:lpstr>Garamond</vt:lpstr>
      <vt:lpstr>Symbol</vt:lpstr>
      <vt:lpstr>Times New Roman</vt:lpstr>
      <vt:lpstr>Wingdings</vt:lpstr>
      <vt:lpstr>Савон</vt:lpstr>
      <vt:lpstr>   Огляд змін внутрішнього аудиту  в Харківському національному університеті  імені  В.Н. Каразіна</vt:lpstr>
      <vt:lpstr>Нормативні документи системи управління якістю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Олена Віталіївна</dc:creator>
  <cp:lastModifiedBy>Олена Віталіївна</cp:lastModifiedBy>
  <cp:revision>14</cp:revision>
  <dcterms:created xsi:type="dcterms:W3CDTF">2025-03-04T07:40:47Z</dcterms:created>
  <dcterms:modified xsi:type="dcterms:W3CDTF">2025-03-21T07:42:00Z</dcterms:modified>
</cp:coreProperties>
</file>