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8" r:id="rId2"/>
  </p:sldMasterIdLst>
  <p:notesMasterIdLst>
    <p:notesMasterId r:id="rId8"/>
  </p:notesMasterIdLst>
  <p:sldIdLst>
    <p:sldId id="279" r:id="rId3"/>
    <p:sldId id="278" r:id="rId4"/>
    <p:sldId id="268" r:id="rId5"/>
    <p:sldId id="281" r:id="rId6"/>
    <p:sldId id="280" r:id="rId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6DFEA"/>
    <a:srgbClr val="CBB4F8"/>
    <a:srgbClr val="66FFFF"/>
    <a:srgbClr val="FF7C80"/>
    <a:srgbClr val="9966FF"/>
    <a:srgbClr val="D5576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97" autoAdjust="0"/>
    <p:restoredTop sz="94660"/>
  </p:normalViewPr>
  <p:slideViewPr>
    <p:cSldViewPr snapToGrid="0" showGuides="1">
      <p:cViewPr>
        <p:scale>
          <a:sx n="78" d="100"/>
          <a:sy n="78" d="100"/>
        </p:scale>
        <p:origin x="-2184" y="-786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960563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 с лого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0791" y="5758636"/>
            <a:ext cx="774077" cy="8090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15234" y="197427"/>
            <a:ext cx="925551" cy="90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647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лого в низу">
    <p:bg>
      <p:bgPr>
        <a:solidFill>
          <a:schemeClr val="accent6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20661" y="5587218"/>
            <a:ext cx="1234334" cy="11518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46583" y="5758636"/>
            <a:ext cx="774077" cy="80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3786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и залогов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21DB724-9006-424E-A191-C08CB17EE2CA}"/>
              </a:ext>
            </a:extLst>
          </p:cNvPr>
          <p:cNvSpPr/>
          <p:nvPr userDrawn="1"/>
        </p:nvSpPr>
        <p:spPr>
          <a:xfrm>
            <a:off x="462336" y="315931"/>
            <a:ext cx="3113070" cy="622613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xmlns="" id="{13FB2FD4-D355-49C8-B7E0-BC49131F2FEA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82645" y="553565"/>
            <a:ext cx="2672453" cy="24053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uk-UA" altLang="ko-KR" dirty="0" err="1"/>
              <a:t>Натиснить</a:t>
            </a:r>
            <a:r>
              <a:rPr lang="uk-UA" altLang="ko-KR" dirty="0"/>
              <a:t> для вставки зображення</a:t>
            </a:r>
            <a:endParaRPr lang="ko-KR" altLang="en-US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0791" y="5758636"/>
            <a:ext cx="774077" cy="8090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15234" y="101560"/>
            <a:ext cx="925551" cy="90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0864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ото и опис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2">
            <a:extLst>
              <a:ext uri="{FF2B5EF4-FFF2-40B4-BE49-F238E27FC236}">
                <a16:creationId xmlns:a16="http://schemas.microsoft.com/office/drawing/2014/main" xmlns="" id="{F9074EBC-1F15-45F9-A91E-E5C4D64C818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67390" y="2672859"/>
            <a:ext cx="8924610" cy="29246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uk-UA" altLang="ko-KR" dirty="0" err="1"/>
              <a:t>Натиснить</a:t>
            </a:r>
            <a:r>
              <a:rPr lang="uk-UA" altLang="ko-KR" dirty="0"/>
              <a:t> для вставки зображення</a:t>
            </a:r>
            <a:endParaRPr lang="ko-KR" altLang="en-US" dirty="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xmlns="" id="{68FC2D2C-E288-4655-B149-7FDC6019F189}"/>
              </a:ext>
            </a:extLst>
          </p:cNvPr>
          <p:cNvSpPr/>
          <p:nvPr userDrawn="1"/>
        </p:nvSpPr>
        <p:spPr>
          <a:xfrm>
            <a:off x="722224" y="590969"/>
            <a:ext cx="10061750" cy="5627077"/>
          </a:xfrm>
          <a:prstGeom prst="frame">
            <a:avLst>
              <a:gd name="adj1" fmla="val 125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0791" y="5758636"/>
            <a:ext cx="774077" cy="8090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15234" y="197427"/>
            <a:ext cx="925551" cy="90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3013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_инфографик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5554FB4E-E79F-4FCD-B373-1990A7E51642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-1" y="0"/>
            <a:ext cx="10203255" cy="6858000"/>
          </a:xfrm>
          <a:custGeom>
            <a:avLst/>
            <a:gdLst>
              <a:gd name="connsiteX0" fmla="*/ 0 w 8908610"/>
              <a:gd name="connsiteY0" fmla="*/ 0 h 6858000"/>
              <a:gd name="connsiteX1" fmla="*/ 8908610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  <a:gd name="connsiteX0" fmla="*/ 0 w 8908610"/>
              <a:gd name="connsiteY0" fmla="*/ 0 h 6858000"/>
              <a:gd name="connsiteX1" fmla="*/ 4725909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  <a:gd name="connsiteX0" fmla="*/ 0 w 8908610"/>
              <a:gd name="connsiteY0" fmla="*/ 0 h 6858000"/>
              <a:gd name="connsiteX1" fmla="*/ 4330673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08610" h="6858000">
                <a:moveTo>
                  <a:pt x="0" y="0"/>
                </a:moveTo>
                <a:lnTo>
                  <a:pt x="4330673" y="0"/>
                </a:lnTo>
                <a:lnTo>
                  <a:pt x="890861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ru-RU" altLang="ko-KR" dirty="0" err="1"/>
              <a:t>Натиснить</a:t>
            </a:r>
            <a:r>
              <a:rPr lang="ru-RU" altLang="ko-KR" dirty="0"/>
              <a:t> для вставки </a:t>
            </a:r>
            <a:r>
              <a:rPr lang="ru-RU" altLang="ko-KR" dirty="0" err="1"/>
              <a:t>зображення</a:t>
            </a:r>
            <a:endParaRPr lang="ru-RU" altLang="ko-KR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0791" y="5758636"/>
            <a:ext cx="774077" cy="8090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15234" y="145472"/>
            <a:ext cx="925551" cy="90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291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Текст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73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Текст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83" name="Рисунок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06089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ОСІВТНІ ПРОГРАМИ…"/>
          <p:cNvSpPr txBox="1"/>
          <p:nvPr/>
        </p:nvSpPr>
        <p:spPr>
          <a:xfrm>
            <a:off x="0" y="1441470"/>
            <a:ext cx="9448012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kumimoji="0" lang="uk-UA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sym typeface="Helvetica Neue"/>
              </a:rPr>
              <a:t>ОСВІТНЯ ПРОГРАМА</a:t>
            </a:r>
          </a:p>
          <a:p>
            <a:pPr lvl="0">
              <a:defRPr sz="300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kumimoji="0" lang="uk-UA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 Black" pitchFamily="34" charset="0"/>
                <a:sym typeface="Helvetica Neue"/>
              </a:rPr>
              <a:t>«</a:t>
            </a:r>
            <a:r>
              <a:rPr lang="uk-UA" dirty="0" smtClean="0">
                <a:solidFill>
                  <a:schemeClr val="accent1"/>
                </a:solidFill>
                <a:latin typeface="Arial Black" pitchFamily="34" charset="0"/>
                <a:sym typeface="Helvetica Neue"/>
              </a:rPr>
              <a:t>Міжнародна інформація та міжнародні комунікації»</a:t>
            </a:r>
            <a:r>
              <a:rPr kumimoji="0" lang="uk-UA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 Black" pitchFamily="34" charset="0"/>
                <a:sym typeface="Helvetica Neue"/>
              </a:rPr>
              <a:t>  </a:t>
            </a:r>
          </a:p>
        </p:txBody>
      </p:sp>
      <p:sp>
        <p:nvSpPr>
          <p:cNvPr id="168" name="ПРО ПРОГРАМУ…"/>
          <p:cNvSpPr txBox="1"/>
          <p:nvPr/>
        </p:nvSpPr>
        <p:spPr>
          <a:xfrm>
            <a:off x="5387166" y="2678809"/>
            <a:ext cx="5490908" cy="3439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 marL="0" marR="0" lvl="0" indent="0" algn="just" defTabSz="457200" rtl="0" eaLnBrk="1" fontAlgn="auto" latinLnBrk="0" hangingPunct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700">
                <a:solidFill>
                  <a:srgbClr val="535353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kumimoji="0" sz="1700" b="0" i="0" u="none" strike="noStrike" kern="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4133821"/>
            <a:ext cx="12192000" cy="236987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fontAlgn="base">
              <a:buFont typeface="Arial" pitchFamily="34" charset="0"/>
              <a:buChar char="•"/>
            </a:pPr>
            <a:r>
              <a:rPr lang="uk-UA" sz="1400" dirty="0" smtClean="0">
                <a:latin typeface="Arial Black" pitchFamily="34" charset="0"/>
              </a:rPr>
              <a:t> більш ніж 2500 академічних годин відводиться для опанування двох іноземних мов: англійської як основної іноземної мови (загальна кількість годин з викладання англійської мови відповідає підготовці перекладача) та німецької, французької, італійської або іспанської як другої іноземної мови. </a:t>
            </a:r>
          </a:p>
          <a:p>
            <a:pPr fontAlgn="base"/>
            <a:endParaRPr lang="uk-UA" sz="1400" dirty="0" smtClean="0">
              <a:latin typeface="Arial Black" pitchFamily="34" charset="0"/>
            </a:endParaRPr>
          </a:p>
          <a:p>
            <a:pPr fontAlgn="base">
              <a:buFont typeface="Arial" pitchFamily="34" charset="0"/>
              <a:buChar char="•"/>
            </a:pPr>
            <a:r>
              <a:rPr lang="uk-UA" sz="1400" dirty="0" smtClean="0">
                <a:latin typeface="Arial Black" pitchFamily="34" charset="0"/>
              </a:rPr>
              <a:t>студенти мають широкий доступ до міжнародних програм академічної мобільності (паралельного навчання або стажування в вузах інших країн), до міжнародних грантів та інших освітніх та наукових проектів.</a:t>
            </a:r>
          </a:p>
          <a:p>
            <a:pPr fontAlgn="base">
              <a:buFont typeface="Arial" pitchFamily="34" charset="0"/>
              <a:buChar char="•"/>
            </a:pPr>
            <a:endParaRPr lang="uk-UA" sz="1400" dirty="0" smtClean="0">
              <a:latin typeface="Arial Black" pitchFamily="34" charset="0"/>
            </a:endParaRPr>
          </a:p>
          <a:p>
            <a:pPr fontAlgn="base">
              <a:buFont typeface="Arial" pitchFamily="34" charset="0"/>
              <a:buChar char="•"/>
            </a:pPr>
            <a:r>
              <a:rPr lang="uk-UA" sz="1400" dirty="0" smtClean="0">
                <a:latin typeface="Arial Black" pitchFamily="34" charset="0"/>
              </a:rPr>
              <a:t>випускники мають можливість продовжити навчання на другому магістерському рівні вищої освіти, займатися інформаційно-аналітичною та експертною діяльністю в сфері зовнішньої політики, міжнародного співробітництва і міжнародних відносин, педагогічною та науково-дослідницькою діяльністю.</a:t>
            </a:r>
          </a:p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69034" y="2859171"/>
            <a:ext cx="4122731" cy="461663"/>
          </a:xfrm>
          <a:prstGeom prst="rect">
            <a:avLst/>
          </a:prstGeom>
          <a:solidFill>
            <a:srgbClr val="76DFEA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    У </a:t>
            </a: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чому </a:t>
            </a: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її переваги?  </a:t>
            </a: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5756287" y="3540542"/>
            <a:ext cx="1122218" cy="497950"/>
          </a:xfrm>
          <a:prstGeom prst="downArrow">
            <a:avLst/>
          </a:prstGeom>
          <a:solidFill>
            <a:schemeClr val="accent1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6146" name="Picture 2" descr="Summary of Міжнародні інформаційні відносини І кур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8421" y="219456"/>
            <a:ext cx="3183579" cy="1926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6991633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1437101989_96-obschaemsa-v-kollektive-pravilno.jpg" descr="1437101989_96-obschaemsa-v-kollektive-pravilno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9090785" y="253044"/>
            <a:ext cx="2919046" cy="1762795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Випускники мають можливість працювати у:…"/>
          <p:cNvSpPr txBox="1"/>
          <p:nvPr/>
        </p:nvSpPr>
        <p:spPr>
          <a:xfrm>
            <a:off x="8030308" y="1952969"/>
            <a:ext cx="3329354" cy="4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just" defTabSz="457200" rtl="0" eaLnBrk="1" fontAlgn="auto" latinLnBrk="0" hangingPunct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535353"/>
                </a:solidFill>
                <a:uFill>
                  <a:solidFill>
                    <a:srgbClr val="E7E6E6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>
                <a:solidFill>
                  <a:srgbClr val="E7E6E6"/>
                </a:solidFill>
              </a:uFill>
              <a:latin typeface="Helvetica"/>
              <a:cs typeface="Helvetica"/>
              <a:sym typeface="Helvetica"/>
            </a:endParaRPr>
          </a:p>
        </p:txBody>
      </p:sp>
      <p:sp>
        <p:nvSpPr>
          <p:cNvPr id="5" name="AutoShape 2" descr="Картинки по запросу &quot;воздушній шар рисунок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" name="AutoShape 4" descr="Картинки по запросу &quot;воздушній шар рисунок&quot;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0375" y="1202011"/>
            <a:ext cx="8382542" cy="4616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lgDashDotDot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     </a:t>
            </a: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Наші випускники мають можливість працювати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у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: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5575" y="3778999"/>
            <a:ext cx="2755654" cy="5847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ЗСУ, сфера інформаційної безпеки </a:t>
            </a:r>
            <a:endParaRPr kumimoji="0" lang="uk-UA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21723" y="5598582"/>
            <a:ext cx="3716215" cy="8309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приватних </a:t>
            </a:r>
            <a:r>
              <a:rPr kumimoji="0" lang="uk-UA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структурах, які здійснюють діяльність у галузі міжнародних відносин (міжнародні </a:t>
            </a:r>
            <a:r>
              <a:rPr kumimoji="0" lang="uk-UA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відділи)</a:t>
            </a:r>
            <a:endParaRPr kumimoji="0" lang="uk-UA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894289" y="5439784"/>
            <a:ext cx="2685600" cy="831600"/>
          </a:xfrm>
          <a:prstGeom prst="rect">
            <a:avLst/>
          </a:prstGeom>
          <a:solidFill>
            <a:srgbClr val="76DFEA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сфері ЗМІ та 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міжнародній рекламі</a:t>
            </a:r>
            <a:endParaRPr kumimoji="0" lang="uk-UA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726734" y="3281188"/>
            <a:ext cx="2700334" cy="156965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наукових і дослідницьких інститутах з вивчення міжнародних відносин і зовнішньої політики держав світу (після закінчення магістратури</a:t>
            </a:r>
            <a:r>
              <a:rPr kumimoji="0" lang="uk-UA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)</a:t>
            </a:r>
            <a:endParaRPr kumimoji="0" lang="uk-UA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30307" y="1202011"/>
            <a:ext cx="812609" cy="46166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770197" y="2284063"/>
            <a:ext cx="2755654" cy="831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підрозділах Міністерства закордонних справ України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16106" y="5551893"/>
            <a:ext cx="2685842" cy="338552"/>
          </a:xfrm>
          <a:prstGeom prst="rect">
            <a:avLst/>
          </a:prstGeom>
          <a:solidFill>
            <a:srgbClr val="CBB4F8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noProof="0" dirty="0" smtClean="0">
                <a:latin typeface="Calibri"/>
                <a:cs typeface="Calibri"/>
              </a:rPr>
              <a:t>IT </a:t>
            </a:r>
            <a:r>
              <a:rPr lang="uk-UA" sz="1600" noProof="0" dirty="0" smtClean="0">
                <a:latin typeface="Calibri"/>
                <a:cs typeface="Calibri"/>
              </a:rPr>
              <a:t>сфері</a:t>
            </a:r>
            <a:endParaRPr kumimoji="0" lang="uk-UA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62" name="Прямоугольник 161"/>
          <p:cNvSpPr/>
          <p:nvPr/>
        </p:nvSpPr>
        <p:spPr>
          <a:xfrm>
            <a:off x="3821723" y="2036659"/>
            <a:ext cx="3639180" cy="553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громадських організаціях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63" name="Прямоугольник 162"/>
          <p:cNvSpPr/>
          <p:nvPr/>
        </p:nvSpPr>
        <p:spPr>
          <a:xfrm>
            <a:off x="7658020" y="2027389"/>
            <a:ext cx="2757600" cy="831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міжнародних міжурядових та неурядових організаціях </a:t>
            </a:r>
            <a:endParaRPr kumimoji="0" lang="uk-UA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17" name="Picture 2" descr="Summary of Міжнародні інформаційні відносини І курс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8421" y="146304"/>
            <a:ext cx="3183579" cy="1926336"/>
          </a:xfrm>
          <a:prstGeom prst="rect">
            <a:avLst/>
          </a:prstGeom>
          <a:noFill/>
        </p:spPr>
      </p:pic>
      <p:sp>
        <p:nvSpPr>
          <p:cNvPr id="4098" name="AutoShape 2" descr="Міжнародна інформація — Київський університет імені Бориса Грінчен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Міжнародна інформація — Київський університет імені Бориса Грінчен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 descr="Міжнародні стандарти інформаційної безпеки. Структура корпоративної мережі  | Тест з інформатики – «На Урок»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77" y="2865120"/>
            <a:ext cx="3765369" cy="26357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21663826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072" y="4553639"/>
            <a:ext cx="11777472" cy="200054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 cap="flat">
            <a:solidFill>
              <a:schemeClr val="accent1"/>
            </a:solidFill>
            <a:prstDash val="dashDot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just"/>
            <a:r>
              <a:rPr lang="en-US" sz="3200" dirty="0" smtClean="0"/>
              <a:t> https</a:t>
            </a:r>
            <a:r>
              <a:rPr lang="en-US" sz="3200" dirty="0"/>
              <a:t>://instagram.com/mvmib_karazina?igshid=OGQ5ZDc2ODk2ZA%3D%3D&amp;utm_source=qr</a:t>
            </a:r>
            <a:endParaRPr lang="uk-UA" sz="3200" dirty="0"/>
          </a:p>
          <a:p>
            <a:pPr marL="342900" indent="-342900" algn="just">
              <a:buFontTx/>
              <a:buAutoNum type="arabicPeriod"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43853" y="2879359"/>
            <a:ext cx="7890537" cy="71508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uk-UA" sz="3600" b="1" dirty="0" smtClean="0"/>
              <a:t>Ми в Інстаграмі: </a:t>
            </a:r>
            <a:endParaRPr kumimoji="0" lang="uk-UA" sz="3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5469221" y="3765930"/>
            <a:ext cx="1648691" cy="482909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  <a:ln w="5715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9" name="ОСІВТНІ ПРОГРАМИ…"/>
          <p:cNvSpPr txBox="1"/>
          <p:nvPr/>
        </p:nvSpPr>
        <p:spPr>
          <a:xfrm>
            <a:off x="0" y="1209822"/>
            <a:ext cx="9448012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kumimoji="0" lang="uk-UA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sym typeface="Helvetica Neue"/>
              </a:rPr>
              <a:t>ОСВІТНЯ ПРОГРАМА</a:t>
            </a:r>
          </a:p>
          <a:p>
            <a:pPr lvl="0">
              <a:defRPr sz="300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kumimoji="0" lang="uk-UA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 Black" pitchFamily="34" charset="0"/>
                <a:sym typeface="Helvetica Neue"/>
              </a:rPr>
              <a:t>«</a:t>
            </a:r>
            <a:r>
              <a:rPr lang="uk-UA" dirty="0" smtClean="0">
                <a:solidFill>
                  <a:schemeClr val="accent1"/>
                </a:solidFill>
                <a:latin typeface="Arial Black" pitchFamily="34" charset="0"/>
                <a:sym typeface="Helvetica Neue"/>
              </a:rPr>
              <a:t>Міжнародна інформація та міжнародні комунікації»</a:t>
            </a:r>
            <a:r>
              <a:rPr kumimoji="0" lang="uk-UA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 Black" pitchFamily="34" charset="0"/>
                <a:sym typeface="Helvetica Neue"/>
              </a:rPr>
              <a:t>  </a:t>
            </a:r>
          </a:p>
        </p:txBody>
      </p:sp>
      <p:pic>
        <p:nvPicPr>
          <p:cNvPr id="3074" name="Picture 2" descr="Магістратура: освітня програма «Міжнародна інформаційна безпека» —  Факультет міжнародних економічних відносин та туристичного бізнесу  Каразінського університет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7831" y="329184"/>
            <a:ext cx="3174169" cy="158496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7DC76FF-236C-45B3-8A46-16212FF67F0C}"/>
              </a:ext>
            </a:extLst>
          </p:cNvPr>
          <p:cNvSpPr txBox="1"/>
          <p:nvPr/>
        </p:nvSpPr>
        <p:spPr>
          <a:xfrm>
            <a:off x="300162" y="3965900"/>
            <a:ext cx="246910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Arial" pitchFamily="34" charset="0"/>
              </a:rPr>
              <a:t>Наші випускники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CD7E11C6-BBF7-4C68-9E52-B8B934809E6F}"/>
              </a:ext>
            </a:extLst>
          </p:cNvPr>
          <p:cNvSpPr txBox="1"/>
          <p:nvPr/>
        </p:nvSpPr>
        <p:spPr>
          <a:xfrm>
            <a:off x="904240" y="650261"/>
            <a:ext cx="975885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Open Sans"/>
                <a:ea typeface="+mn-ea"/>
                <a:cs typeface="Arial" pitchFamily="34" charset="0"/>
              </a:rPr>
              <a:t>НАШІ</a:t>
            </a:r>
            <a:r>
              <a:rPr kumimoji="0" lang="ru-RU" altLang="ko-KR" sz="3600" b="1" i="0" u="none" strike="noStrike" kern="1200" cap="none" spc="0" normalizeH="0" noProof="0" dirty="0" smtClean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Open Sans"/>
                <a:ea typeface="+mn-ea"/>
                <a:cs typeface="Arial" pitchFamily="34" charset="0"/>
              </a:rPr>
              <a:t> </a:t>
            </a:r>
            <a:r>
              <a:rPr kumimoji="0" lang="ru-RU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Open Sans"/>
                <a:ea typeface="+mn-ea"/>
                <a:cs typeface="Arial" pitchFamily="34" charset="0"/>
              </a:rPr>
              <a:t>ВИПУСКНИКИ</a:t>
            </a:r>
            <a:endParaRPr kumimoji="0" lang="ko-KR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377B"/>
              </a:solidFill>
              <a:effectLst/>
              <a:uLnTx/>
              <a:uFillTx/>
              <a:latin typeface="Open Sans"/>
              <a:ea typeface="+mn-ea"/>
              <a:cs typeface="Arial" pitchFamily="34" charset="0"/>
            </a:endParaRPr>
          </a:p>
        </p:txBody>
      </p:sp>
      <p:pic>
        <p:nvPicPr>
          <p:cNvPr id="1026" name="Picture 2" descr="C:\Users\User\Desktop\Петр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4080" y="1414272"/>
            <a:ext cx="4592320" cy="3444240"/>
          </a:xfrm>
          <a:prstGeom prst="rect">
            <a:avLst/>
          </a:prstGeom>
          <a:noFill/>
        </p:spPr>
      </p:pic>
      <p:pic>
        <p:nvPicPr>
          <p:cNvPr id="1027" name="Picture 3" descr="C:\Users\User\Desktop\Ганж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1248" y="1341120"/>
            <a:ext cx="4710176" cy="3532632"/>
          </a:xfrm>
          <a:prstGeom prst="rect">
            <a:avLst/>
          </a:prstGeom>
          <a:noFill/>
        </p:spPr>
      </p:pic>
      <p:pic>
        <p:nvPicPr>
          <p:cNvPr id="1028" name="Picture 4" descr="C:\Users\User\Desktop\Завгородні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4736" y="3703320"/>
            <a:ext cx="4206240" cy="31546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08306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496" y="5052091"/>
            <a:ext cx="12033504" cy="15696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 cap="flat">
            <a:solidFill>
              <a:schemeClr val="accent1"/>
            </a:solidFill>
            <a:prstDash val="dashDot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lvl="0" algn="ctr"/>
            <a:r>
              <a:rPr lang="uk-UA" sz="3200" dirty="0" smtClean="0">
                <a:latin typeface="Arial Black" pitchFamily="34" charset="0"/>
              </a:rPr>
              <a:t>Система МЗС, Міжнародні відділи ОДА, міських рад, міжнародні організації тощо</a:t>
            </a:r>
          </a:p>
          <a:p>
            <a:pPr lvl="0" algn="just"/>
            <a:r>
              <a:rPr lang="uk-UA" sz="3200" dirty="0" smtClean="0"/>
              <a:t> </a:t>
            </a:r>
            <a:endParaRPr kumimoji="0" lang="uk-UA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85357" y="2818399"/>
            <a:ext cx="7890537" cy="71508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Практика: </a:t>
            </a:r>
            <a:endParaRPr kumimoji="0" lang="uk-UA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5420288" y="3821042"/>
            <a:ext cx="1648691" cy="936000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  <a:ln w="5715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  <a:sym typeface="Calibri"/>
            </a:endParaRPr>
          </a:p>
        </p:txBody>
      </p:sp>
      <p:pic>
        <p:nvPicPr>
          <p:cNvPr id="1026" name="Picture 2" descr="Магістратура: освітня програма «Міжнародна інформаційна безпека» —  Факультет міжнародних економічних відносин та туристичного бізнесу  Каразінського університет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9578" y="231647"/>
            <a:ext cx="4712422" cy="2353057"/>
          </a:xfrm>
          <a:prstGeom prst="rect">
            <a:avLst/>
          </a:prstGeom>
          <a:noFill/>
        </p:spPr>
      </p:pic>
      <p:sp>
        <p:nvSpPr>
          <p:cNvPr id="10" name="ОСІВТНІ ПРОГРАМИ…"/>
          <p:cNvSpPr txBox="1"/>
          <p:nvPr/>
        </p:nvSpPr>
        <p:spPr>
          <a:xfrm>
            <a:off x="0" y="1185438"/>
            <a:ext cx="8193024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kumimoji="0" lang="uk-UA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sym typeface="Helvetica Neue"/>
              </a:rPr>
              <a:t>ОСВІТНЯ ПРОГРАМА</a:t>
            </a:r>
          </a:p>
          <a:p>
            <a:pPr lvl="0">
              <a:defRPr sz="300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kumimoji="0" lang="uk-UA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 Black" pitchFamily="34" charset="0"/>
                <a:sym typeface="Helvetica Neue"/>
              </a:rPr>
              <a:t>«</a:t>
            </a:r>
            <a:r>
              <a:rPr lang="uk-UA" dirty="0" smtClean="0">
                <a:solidFill>
                  <a:schemeClr val="accent1"/>
                </a:solidFill>
                <a:latin typeface="Arial Black" pitchFamily="34" charset="0"/>
                <a:sym typeface="Helvetica Neue"/>
              </a:rPr>
              <a:t>Міжнародна інформація та міжнародні комунікації»</a:t>
            </a:r>
            <a:r>
              <a:rPr kumimoji="0" lang="uk-UA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 Black" pitchFamily="34" charset="0"/>
                <a:sym typeface="Helvetica Neue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xmlns="" val="3577013121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Пустой слайд">
  <a:themeElements>
    <a:clrScheme name="Настроювані 21">
      <a:dk1>
        <a:srgbClr val="1F1F1F"/>
      </a:dk1>
      <a:lt1>
        <a:sysClr val="window" lastClr="FFFFFF"/>
      </a:lt1>
      <a:dk2>
        <a:srgbClr val="00377B"/>
      </a:dk2>
      <a:lt2>
        <a:srgbClr val="F2C362"/>
      </a:lt2>
      <a:accent1>
        <a:srgbClr val="F2C362"/>
      </a:accent1>
      <a:accent2>
        <a:srgbClr val="64A9FF"/>
      </a:accent2>
      <a:accent3>
        <a:srgbClr val="4295D1"/>
      </a:accent3>
      <a:accent4>
        <a:srgbClr val="575757"/>
      </a:accent4>
      <a:accent5>
        <a:srgbClr val="F2C362"/>
      </a:accent5>
      <a:accent6>
        <a:srgbClr val="00377B"/>
      </a:accent6>
      <a:hlink>
        <a:srgbClr val="7F7F7F"/>
      </a:hlink>
      <a:folHlink>
        <a:srgbClr val="7F7F7F"/>
      </a:folHlink>
    </a:clrScheme>
    <a:fontScheme name="Другая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1205</TotalTime>
  <Words>230</Words>
  <Application>Microsoft Office PowerPoint</Application>
  <PresentationFormat>Произвольный</PresentationFormat>
  <Paragraphs>30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Тема Office</vt:lpstr>
      <vt:lpstr>Пустой слайд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Віталій Солових</dc:creator>
  <cp:lastModifiedBy>Пользователь Windows</cp:lastModifiedBy>
  <cp:revision>100</cp:revision>
  <dcterms:modified xsi:type="dcterms:W3CDTF">2023-12-14T10:35:39Z</dcterms:modified>
</cp:coreProperties>
</file>