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02" r:id="rId3"/>
    <p:sldId id="383" r:id="rId4"/>
    <p:sldId id="384" r:id="rId5"/>
    <p:sldId id="385" r:id="rId6"/>
    <p:sldId id="359" r:id="rId7"/>
    <p:sldId id="360" r:id="rId8"/>
    <p:sldId id="386" r:id="rId9"/>
    <p:sldId id="314" r:id="rId10"/>
    <p:sldId id="364" r:id="rId11"/>
    <p:sldId id="361" r:id="rId12"/>
    <p:sldId id="362" r:id="rId13"/>
    <p:sldId id="365" r:id="rId14"/>
    <p:sldId id="387" r:id="rId15"/>
    <p:sldId id="366" r:id="rId16"/>
    <p:sldId id="367" r:id="rId17"/>
    <p:sldId id="368" r:id="rId18"/>
    <p:sldId id="369" r:id="rId19"/>
    <p:sldId id="354" r:id="rId20"/>
    <p:sldId id="316" r:id="rId21"/>
    <p:sldId id="340" r:id="rId22"/>
    <p:sldId id="318" r:id="rId23"/>
    <p:sldId id="319" r:id="rId24"/>
    <p:sldId id="323" r:id="rId25"/>
    <p:sldId id="355" r:id="rId26"/>
    <p:sldId id="358" r:id="rId27"/>
    <p:sldId id="370" r:id="rId28"/>
    <p:sldId id="371" r:id="rId29"/>
    <p:sldId id="372" r:id="rId30"/>
    <p:sldId id="373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24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AFBD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78" autoAdjust="0"/>
    <p:restoredTop sz="95140" autoAdjust="0"/>
  </p:normalViewPr>
  <p:slideViewPr>
    <p:cSldViewPr>
      <p:cViewPr>
        <p:scale>
          <a:sx n="66" d="100"/>
          <a:sy n="66" d="100"/>
        </p:scale>
        <p:origin x="-1694" y="-4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8D1AEF-45E6-4A79-B392-F0104664DFE2}" type="datetimeFigureOut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F1E4E3-2EF8-4322-8B03-49243A2C6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A968E17-5202-4418-B0AD-F3ABCE619820}" type="datetimeFigureOut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AF5339-FCFD-4635-926D-EC5F78D5B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C8B183-5F24-4400-828B-5BDF7DE66B0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E9FE91-173F-47CC-B2FF-A8B1908EA8B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73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406D43-1475-46CC-A739-24F7D893507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10F1F-171C-4138-976F-1AE73717B41C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1930-780C-4138-AD4F-A36D13C6E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B3924-1581-4558-A416-A58685988A2E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A98C-E1BD-49E5-8DDF-F36FB3D3E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995F1-7A74-4B84-BC00-5CE192C218D9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102B7-6F95-447C-9E47-C8895A075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D3BE0-46B8-4DF5-B152-83FEE791FC5A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E5591-2263-441D-B92D-FB9ADF152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C139C-4633-4D74-8529-771BFE42FE35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5F60-CDE7-407C-9560-E3AFE10EC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59E5C-F9FE-4617-ADBB-1103D86F9799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CCEC9-F14B-42C6-8FCD-FF9D5705B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35720-D496-4995-BB05-6B9B2B97AF19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8664-CA64-41B0-8231-B5321AE2F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859C-FC19-476B-8F41-F3719C0DBA69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7C400-351B-41A5-9C7E-D10CD9D4B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EA400-5F74-44AB-99A1-7939D7956277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3D81-AAD3-48ED-BCFB-E3E9F941B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2961-381C-4724-AF75-78C267A8FBED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C9567-4553-41FF-9F18-6441876F9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D12E7-DF3E-4680-9332-B141299C1E48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F5D57-429F-4C83-81B1-D8730CFA1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3ABA8-002E-4EC6-AC15-6E5F3CDB92CA}" type="datetime1">
              <a:rPr lang="ru-RU"/>
              <a:pPr>
                <a:defRPr/>
              </a:pPr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5A663A-384E-4167-89CE-0C21266C7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8.png"/><Relationship Id="rId18" Type="http://schemas.openxmlformats.org/officeDocument/2006/relationships/image" Target="../media/image41.png"/><Relationship Id="rId26" Type="http://schemas.openxmlformats.org/officeDocument/2006/relationships/image" Target="../media/image47.png"/><Relationship Id="rId39" Type="http://schemas.openxmlformats.org/officeDocument/2006/relationships/image" Target="../media/image14.png"/><Relationship Id="rId3" Type="http://schemas.openxmlformats.org/officeDocument/2006/relationships/image" Target="../media/image3.png"/><Relationship Id="rId21" Type="http://schemas.openxmlformats.org/officeDocument/2006/relationships/image" Target="../media/image26.png"/><Relationship Id="rId34" Type="http://schemas.openxmlformats.org/officeDocument/2006/relationships/image" Target="../media/image53.png"/><Relationship Id="rId7" Type="http://schemas.openxmlformats.org/officeDocument/2006/relationships/image" Target="../media/image33.png"/><Relationship Id="rId12" Type="http://schemas.openxmlformats.org/officeDocument/2006/relationships/image" Target="../media/image37.png"/><Relationship Id="rId17" Type="http://schemas.openxmlformats.org/officeDocument/2006/relationships/image" Target="../media/image40.png"/><Relationship Id="rId25" Type="http://schemas.openxmlformats.org/officeDocument/2006/relationships/image" Target="../media/image46.png"/><Relationship Id="rId33" Type="http://schemas.openxmlformats.org/officeDocument/2006/relationships/image" Target="../media/image52.png"/><Relationship Id="rId38" Type="http://schemas.openxmlformats.org/officeDocument/2006/relationships/image" Target="../media/image57.png"/><Relationship Id="rId2" Type="http://schemas.openxmlformats.org/officeDocument/2006/relationships/image" Target="../media/image30.jpe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29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36.png"/><Relationship Id="rId24" Type="http://schemas.openxmlformats.org/officeDocument/2006/relationships/image" Target="../media/image45.png"/><Relationship Id="rId32" Type="http://schemas.openxmlformats.org/officeDocument/2006/relationships/image" Target="../media/image19.png"/><Relationship Id="rId37" Type="http://schemas.openxmlformats.org/officeDocument/2006/relationships/image" Target="../media/image56.png"/><Relationship Id="rId5" Type="http://schemas.openxmlformats.org/officeDocument/2006/relationships/image" Target="../media/image32.png"/><Relationship Id="rId15" Type="http://schemas.openxmlformats.org/officeDocument/2006/relationships/image" Target="../media/image17.png"/><Relationship Id="rId23" Type="http://schemas.openxmlformats.org/officeDocument/2006/relationships/image" Target="../media/image29.png"/><Relationship Id="rId28" Type="http://schemas.openxmlformats.org/officeDocument/2006/relationships/image" Target="../media/image49.png"/><Relationship Id="rId36" Type="http://schemas.openxmlformats.org/officeDocument/2006/relationships/image" Target="../media/image55.png"/><Relationship Id="rId10" Type="http://schemas.openxmlformats.org/officeDocument/2006/relationships/image" Target="../media/image35.png"/><Relationship Id="rId19" Type="http://schemas.openxmlformats.org/officeDocument/2006/relationships/image" Target="../media/image42.png"/><Relationship Id="rId31" Type="http://schemas.openxmlformats.org/officeDocument/2006/relationships/image" Target="../media/image24.png"/><Relationship Id="rId4" Type="http://schemas.openxmlformats.org/officeDocument/2006/relationships/image" Target="../media/image31.png"/><Relationship Id="rId9" Type="http://schemas.openxmlformats.org/officeDocument/2006/relationships/image" Target="../media/image9.png"/><Relationship Id="rId14" Type="http://schemas.openxmlformats.org/officeDocument/2006/relationships/image" Target="../media/image15.png"/><Relationship Id="rId22" Type="http://schemas.openxmlformats.org/officeDocument/2006/relationships/image" Target="../media/image44.png"/><Relationship Id="rId27" Type="http://schemas.openxmlformats.org/officeDocument/2006/relationships/image" Target="../media/image48.png"/><Relationship Id="rId30" Type="http://schemas.openxmlformats.org/officeDocument/2006/relationships/image" Target="../media/image51.png"/><Relationship Id="rId35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cience.in.ua/ua-journals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8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813"/>
            <a:ext cx="9144000" cy="6072187"/>
          </a:xfrm>
        </p:spPr>
        <p:txBody>
          <a:bodyPr rtlCol="0">
            <a:normAutofit lnSpcReduction="1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 атестацію здобувачів ступеня доктора </a:t>
            </a:r>
            <a:r>
              <a:rPr lang="uk-UA" sz="35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філософії та </a:t>
            </a:r>
            <a:r>
              <a:rPr lang="uk-UA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опублікування результатів дисертацій на здобуття наукових ступенів доктора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 кандидата наук</a:t>
            </a:r>
            <a:endParaRPr lang="ru-RU" sz="3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Харківському національному університеті імені В.Н. Каразіна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uk-UA" sz="4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22.11.2019</a:t>
            </a:r>
          </a:p>
        </p:txBody>
      </p:sp>
      <p:pic>
        <p:nvPicPr>
          <p:cNvPr id="15363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7441B-800D-488C-AED4-8F28B42B10CD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tx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4578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F5C49-E1F3-4B24-9A75-09ED15DEBA98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ea typeface="+mj-ea"/>
                <a:cs typeface="Arial" pitchFamily="34" charset="0"/>
              </a:rPr>
              <a:t>     </a:t>
            </a:r>
            <a:r>
              <a:rPr lang="uk-UA" sz="2800" b="1" dirty="0">
                <a:latin typeface="Arial" pitchFamily="34" charset="0"/>
                <a:ea typeface="+mj-ea"/>
                <a:cs typeface="Arial" pitchFamily="34" charset="0"/>
              </a:rPr>
              <a:t>ЗДОБУВАЧІ НАУКОВОГО СТУПЕНЯ </a:t>
            </a:r>
            <a:br>
              <a:rPr lang="uk-UA" sz="28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uk-UA" sz="2800" b="1" dirty="0">
                <a:latin typeface="Arial" pitchFamily="34" charset="0"/>
                <a:ea typeface="+mj-ea"/>
                <a:cs typeface="Arial" pitchFamily="34" charset="0"/>
              </a:rPr>
              <a:t>ДОКТОРА НАУК </a:t>
            </a:r>
            <a:endParaRPr lang="ru-RU" sz="28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4581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4BAE5D1-EEC5-4F9F-8293-85E4AC5510B2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1786" y="1116592"/>
            <a:ext cx="7798646" cy="7143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Докторантура</a:t>
            </a:r>
            <a:r>
              <a:rPr lang="uk-UA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(прикріплення)</a:t>
            </a:r>
            <a:endParaRPr lang="ru-RU" sz="2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44" y="2143116"/>
            <a:ext cx="264320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06.09.2014 року</a:t>
            </a: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44" y="3000372"/>
            <a:ext cx="2571768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Наказ МОН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 17.10.2012 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1112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2143116"/>
            <a:ext cx="307183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06.09.2014 року</a:t>
            </a: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4143380"/>
            <a:ext cx="3143272" cy="25717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uk-UA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статей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  <a:endParaRPr lang="uk-UA" sz="2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(МОН, зарубіжні)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(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Q1-Q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публікації</a:t>
            </a:r>
            <a:endParaRPr lang="ru-RU" sz="2200" spc="-10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(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публікації </a:t>
            </a:r>
            <a:endParaRPr lang="uk-UA" sz="2200" b="1" spc="-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або </a:t>
            </a:r>
            <a:r>
              <a:rPr lang="uk-UA" sz="2200" b="1" spc="-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статей (</a:t>
            </a:r>
            <a:r>
              <a:rPr lang="en-US" sz="2200" b="1" spc="-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Q1-Q</a:t>
            </a:r>
            <a:r>
              <a:rPr lang="uk-UA" sz="2200" b="1" spc="-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="1" spc="-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200" spc="-10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43636" y="2126457"/>
            <a:ext cx="2833686" cy="731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01.09.2016 року</a:t>
            </a: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43636" y="3071810"/>
            <a:ext cx="2786082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Наказ МОН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 23.09.2019р.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1220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0" y="4143380"/>
            <a:ext cx="2643174" cy="15716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статей</a:t>
            </a:r>
            <a:r>
              <a:rPr lang="en-US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en-US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(МОН) + 4 (зарубіжні/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наукометричні</a:t>
            </a: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28926" y="3071810"/>
            <a:ext cx="3071834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Наказ МОН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 23.09.2019 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1220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43636" y="4143380"/>
            <a:ext cx="3000364" cy="24288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статей</a:t>
            </a:r>
            <a:r>
              <a:rPr lang="en-US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uk-UA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(МОН, зарубіжні)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(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Q1-Q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публікації</a:t>
            </a:r>
            <a:endParaRPr lang="ru-RU" sz="2200" spc="-10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(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spc="-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публікації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spc="-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 </a:t>
            </a:r>
            <a:r>
              <a:rPr lang="uk-UA" sz="2200" b="1" spc="-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статей (</a:t>
            </a:r>
            <a:r>
              <a:rPr lang="en-US" sz="2200" b="1" spc="-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Q1-Q</a:t>
            </a:r>
            <a:r>
              <a:rPr lang="uk-UA" sz="2200" b="1" spc="-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="1" spc="-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200" spc="-100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1446587" y="1857364"/>
            <a:ext cx="250033" cy="28575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428728" y="2786058"/>
            <a:ext cx="250033" cy="28575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1357290" y="3929066"/>
            <a:ext cx="250033" cy="28575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4554137" y="1830972"/>
            <a:ext cx="250033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4572000" y="2786058"/>
            <a:ext cx="250033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572000" y="3929066"/>
            <a:ext cx="250033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7494983" y="1818260"/>
            <a:ext cx="250033" cy="28575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500958" y="2857496"/>
            <a:ext cx="250033" cy="28575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7572396" y="3929066"/>
            <a:ext cx="250033" cy="28575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3200" b="1" smtClean="0">
                <a:latin typeface="Arial" charset="0"/>
                <a:cs typeface="Arial" charset="0"/>
              </a:rPr>
              <a:t>ПУБЛІКАЦІЇ ЗА ТЕМОЮ ДИСЕРТАЦІЇ</a:t>
            </a:r>
          </a:p>
        </p:txBody>
      </p:sp>
      <p:sp>
        <p:nvSpPr>
          <p:cNvPr id="2560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r>
              <a:rPr lang="uk-UA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Статті в періодичних наукових виданнях </a:t>
            </a:r>
            <a:r>
              <a:rPr lang="uk-UA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держав</a:t>
            </a:r>
            <a:r>
              <a:rPr lang="uk-UA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Європейського союзу:</a:t>
            </a:r>
            <a:endParaRPr lang="ru-RU" sz="240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25603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51D7A-3EFE-4342-B4A4-712C437190C2}" type="slidenum">
              <a:rPr lang="ru-RU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071688"/>
          <a:ext cx="9144000" cy="481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1"/>
                <a:gridCol w="1127085"/>
                <a:gridCol w="1008112"/>
                <a:gridCol w="1224136"/>
                <a:gridCol w="1080120"/>
                <a:gridCol w="1224136"/>
                <a:gridCol w="1080120"/>
                <a:gridCol w="1331640"/>
              </a:tblGrid>
              <a:tr h="6516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Австр</a:t>
                      </a:r>
                      <a:r>
                        <a:rPr lang="uk-UA" sz="1800" b="0" dirty="0" err="1" smtClean="0">
                          <a:solidFill>
                            <a:schemeClr val="tx1"/>
                          </a:solidFill>
                        </a:rPr>
                        <a:t>ія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Ірландія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0" dirty="0" smtClean="0">
                          <a:solidFill>
                            <a:schemeClr val="tx1"/>
                          </a:solidFill>
                        </a:rPr>
                        <a:t>Мальта</a:t>
                      </a:r>
                      <a:endParaRPr lang="ru-RU" sz="17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Словенія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108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Бельгія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Іспанія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b="0" dirty="0" smtClean="0">
                          <a:solidFill>
                            <a:schemeClr val="tx1"/>
                          </a:solidFill>
                        </a:rPr>
                        <a:t>Нідерланди</a:t>
                      </a:r>
                      <a:endParaRPr lang="ru-RU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Угорщина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7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Болгарія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Італія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b="0" dirty="0" smtClean="0">
                          <a:solidFill>
                            <a:schemeClr val="tx1"/>
                          </a:solidFill>
                        </a:rPr>
                        <a:t>Німеччина</a:t>
                      </a:r>
                      <a:endParaRPr lang="ru-RU" sz="17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Фінляндія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7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Велика Британія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Кіпр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b="0" dirty="0" smtClean="0">
                          <a:solidFill>
                            <a:schemeClr val="tx1"/>
                          </a:solidFill>
                        </a:rPr>
                        <a:t>Польща</a:t>
                      </a:r>
                      <a:endParaRPr lang="ru-RU" sz="17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Франція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7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Греція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Латвія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b="0" dirty="0" smtClean="0">
                          <a:solidFill>
                            <a:schemeClr val="tx1"/>
                          </a:solidFill>
                        </a:rPr>
                        <a:t>Португалія </a:t>
                      </a:r>
                      <a:endParaRPr lang="ru-RU" sz="1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Хорватія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7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Данія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Литва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0" dirty="0" smtClean="0">
                          <a:solidFill>
                            <a:schemeClr val="tx1"/>
                          </a:solidFill>
                        </a:rPr>
                        <a:t>Румунія</a:t>
                      </a:r>
                      <a:endParaRPr lang="ru-RU" sz="17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7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Чехія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88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Естонія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b="0" dirty="0" smtClean="0">
                          <a:solidFill>
                            <a:schemeClr val="tx1"/>
                          </a:solidFill>
                        </a:rPr>
                        <a:t>Люксембург</a:t>
                      </a:r>
                      <a:endParaRPr lang="ru-RU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b="0" dirty="0" smtClean="0">
                          <a:solidFill>
                            <a:schemeClr val="tx1"/>
                          </a:solidFill>
                        </a:rPr>
                        <a:t>Словаччина</a:t>
                      </a:r>
                      <a:endParaRPr lang="ru-RU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Швеція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679" name="Рисунок 7" descr="Флаг Австр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71688"/>
            <a:ext cx="9286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0" name="Рисунок 8" descr="Флаг Бельги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88" y="2814638"/>
            <a:ext cx="930276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1" name="Рисунок 9" descr="Флаг Болгар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60750"/>
            <a:ext cx="9286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2" name="Рисунок 10" descr="Флаг Великобритани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214813"/>
            <a:ext cx="9413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3" name="Рисунок 11" descr="Флаг Греци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1588" y="4816475"/>
            <a:ext cx="930276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4" name="Рисунок 12" descr="Флаг Дан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500688"/>
            <a:ext cx="9286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5" name="Рисунок 13" descr="Флаг Эстонии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12700" y="6140450"/>
            <a:ext cx="9413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6" name="Рисунок 14" descr="Флаг Ирландии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35200" y="2071688"/>
            <a:ext cx="8461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7" name="Рисунок 16" descr="Флаг Испании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09800" y="2827338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8" name="Рисунок 17" descr="Флаг Италии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209800" y="3475038"/>
            <a:ext cx="9334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9" name="Рисунок 18" descr="Флаг Кипра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09800" y="4108450"/>
            <a:ext cx="9286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90" name="Рисунок 19" descr="Флаг Латвии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09800" y="4826000"/>
            <a:ext cx="9064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91" name="Рисунок 20" descr="Флаг Литвы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193925" y="5464175"/>
            <a:ext cx="9286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92" name="Рисунок 21" descr="Флаг Люксембурга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217738" y="6086475"/>
            <a:ext cx="92868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93" name="Рисунок 22" descr="Флаг Мальты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433888" y="2089150"/>
            <a:ext cx="10001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94" name="Рисунок 23" descr="Флаг Нидерландов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452938" y="2732088"/>
            <a:ext cx="976312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95" name="Рисунок 24" descr="Флаг Германии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465638" y="3479800"/>
            <a:ext cx="9636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96" name="Рисунок 25" descr="Флаг Польшы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451350" y="4143375"/>
            <a:ext cx="977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97" name="Рисунок 26" descr="Флаг Португалии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449763" y="4816475"/>
            <a:ext cx="979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98" name="Рисунок 27" descr="Флаг Румынии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433888" y="5476875"/>
            <a:ext cx="966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99" name="Рисунок 28" descr="Флаг Словакии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4433888" y="6105525"/>
            <a:ext cx="99536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0" name="Рисунок 29" descr="Флаг Словении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6715125" y="2089150"/>
            <a:ext cx="1000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1" name="Рисунок 30" descr="Флаг Венгрии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6710363" y="2755900"/>
            <a:ext cx="10048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2" name="Рисунок 31" descr="Флаг Финляндии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6710363" y="3484563"/>
            <a:ext cx="10048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3" name="Рисунок 32" descr="Флаг Франции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6710363" y="4143375"/>
            <a:ext cx="10048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4" name="Рисунок 33" descr="Флаг Хорватии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6715125" y="4816475"/>
            <a:ext cx="100012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5" name="Рисунок 34" descr="Флаг Чехии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6715125" y="5429250"/>
            <a:ext cx="1000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6" name="Рисунок 35" descr="Флаг Швеции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6719888" y="6113463"/>
            <a:ext cx="995362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tx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ПЕРЕДУМОВИ ЗАХИСТУ ДИСЕРТАЦІЇ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r>
              <a:rPr lang="uk-UA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Статті в періодичних наукових виданнях держав</a:t>
            </a:r>
            <a:r>
              <a:rPr lang="uk-UA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uk-UA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Організації економічного співробітництва та розвитку </a:t>
            </a:r>
          </a:p>
          <a:p>
            <a:pPr algn="l"/>
            <a:endParaRPr lang="ru-RU" sz="20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26627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764C7-165A-418E-815B-8BB081F86650}" type="slidenum">
              <a:rPr lang="ru-RU"/>
              <a:pPr>
                <a:defRPr/>
              </a:pPr>
              <a:t>12</a:t>
            </a:fld>
            <a:endParaRPr lang="ru-RU"/>
          </a:p>
        </p:txBody>
      </p:sp>
      <p:pic>
        <p:nvPicPr>
          <p:cNvPr id="26629" name="Рисунок 8" descr="Флаг Бельг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3214688"/>
            <a:ext cx="8572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0" y="1593850"/>
          <a:ext cx="9144000" cy="542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00"/>
                <a:gridCol w="1080120"/>
                <a:gridCol w="1080120"/>
                <a:gridCol w="1296144"/>
                <a:gridCol w="1152128"/>
                <a:gridCol w="1224136"/>
                <a:gridCol w="1080120"/>
                <a:gridCol w="1259634"/>
              </a:tblGrid>
              <a:tr h="6830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Австрія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Канада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Швейцарія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Угорщина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8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Бельгія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Люксембург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Швеція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Польща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7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Велика Британія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Нідерланди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Японія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Словаччина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87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Греція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Німеччина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Фінляндія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Чилі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1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Данія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Норвегія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Австралія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Словенія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87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Ірландія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Португалія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Нова</a:t>
                      </a:r>
                    </a:p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Зеландія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Ізраїль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10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Ісландія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США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Мексика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Естонія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87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Іспанія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Туреччина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Чехія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Латвія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87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Італія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Франція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Республіка</a:t>
                      </a:r>
                    </a:p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Корея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Литва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6722" name="Рисунок 37" descr="Флаг Австри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763" y="1684338"/>
            <a:ext cx="819151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23" name="Рисунок 9" descr="Флаг Бельг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" y="2306638"/>
            <a:ext cx="812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24" name="Рисунок 10" descr="Флаг Великобритани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" y="2868613"/>
            <a:ext cx="8207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25" name="Рисунок 11" descr="Флаг Греци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050" y="3473450"/>
            <a:ext cx="8207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26" name="Рисунок 12" descr="Флаг Дан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7938" y="4033838"/>
            <a:ext cx="83978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27" name="Рисунок 13" descr="Флаг Ирландии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4606925"/>
            <a:ext cx="7858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28" name="Рисунок 14" descr="Флаг Исландии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938" y="5176838"/>
            <a:ext cx="76993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29" name="Рисунок 15" descr="Флаг Испании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5695950"/>
            <a:ext cx="7699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0" name="Рисунок 16" descr="Флаг Италии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938" y="6307138"/>
            <a:ext cx="7826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1" name="Рисунок 17" descr="Флаг Канады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63750" y="1687513"/>
            <a:ext cx="917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2" name="Рисунок 18" descr="Флаг Люксембурга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081213" y="2306638"/>
            <a:ext cx="9001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3" name="Рисунок 19" descr="Флаг Нидерландов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071688" y="2838450"/>
            <a:ext cx="909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4" name="Рисунок 20" descr="Флаг Германии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071688" y="3497263"/>
            <a:ext cx="9096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5" name="Рисунок 21" descr="Флаг Норвегии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071688" y="4033838"/>
            <a:ext cx="909637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6" name="Рисунок 22" descr="Флаг Португалии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058988" y="4591050"/>
            <a:ext cx="9096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7" name="Рисунок 23" descr="Флаг США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071688" y="5151438"/>
            <a:ext cx="909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8" name="Рисунок 24" descr="Флаг Турции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065338" y="5683250"/>
            <a:ext cx="9318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9" name="Рисунок 25" descr="Флаг Франции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071688" y="6297613"/>
            <a:ext cx="9096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0" name="Рисунок 26" descr="Флаг Швейцарии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429125" y="1643063"/>
            <a:ext cx="9350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1" name="Рисунок 27" descr="Флаг Швеции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4454525" y="2276475"/>
            <a:ext cx="898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2" name="Рисунок 28" descr="Флаг Японии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4429125" y="2838450"/>
            <a:ext cx="9350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3" name="Рисунок 29" descr="Флаг Финляндии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4429125" y="3440113"/>
            <a:ext cx="9080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4" name="Рисунок 30" descr="Флаг Австралии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4456113" y="4051300"/>
            <a:ext cx="908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5" name="Рисунок 31" descr="Флаг Новой Зеландии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4456113" y="4592638"/>
            <a:ext cx="908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6" name="Рисунок 32" descr="Флаг Мексики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4443413" y="5138738"/>
            <a:ext cx="9207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7" name="Рисунок 33" descr="Флаг Чехии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4429125" y="5705475"/>
            <a:ext cx="9286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8" name="Рисунок 34" descr="Флаг Южной Кореи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4429125" y="6249988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9" name="Рисунок 35" descr="Флаг Венгрии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6829425" y="1662113"/>
            <a:ext cx="9286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50" name="Рисунок 38" descr="Флаг Польшы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6829425" y="2306638"/>
            <a:ext cx="928688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51" name="Рисунок 39" descr="Флаг Словакии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6819900" y="2820988"/>
            <a:ext cx="9286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52" name="Рисунок 40" descr="Флаг Чили"/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6829425" y="3440113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53" name="Рисунок 41" descr="Флаг Словении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6819900" y="4011613"/>
            <a:ext cx="9286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54" name="Рисунок 42" descr="Флаг Израиля"/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6819900" y="4541838"/>
            <a:ext cx="928688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55" name="Рисунок 43" descr="Флаг Эстонии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6838950" y="5151438"/>
            <a:ext cx="9096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56" name="Рисунок 44" descr="Флаг Латвии"/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6829425" y="5664200"/>
            <a:ext cx="9096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57" name="Рисунок 45" descr="Флаг Литвы"/>
          <p:cNvPicPr>
            <a:picLocks noChangeAspect="1" noChangeArrowheads="1"/>
          </p:cNvPicPr>
          <p:nvPr/>
        </p:nvPicPr>
        <p:blipFill>
          <a:blip r:embed="rId39"/>
          <a:srcRect/>
          <a:stretch>
            <a:fillRect/>
          </a:stretch>
        </p:blipFill>
        <p:spPr bwMode="auto">
          <a:xfrm>
            <a:off x="6829425" y="6211888"/>
            <a:ext cx="91916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Заголовок 1"/>
          <p:cNvSpPr txBox="1">
            <a:spLocks/>
          </p:cNvSpPr>
          <p:nvPr/>
        </p:nvSpPr>
        <p:spPr>
          <a:xfrm>
            <a:off x="785813" y="0"/>
            <a:ext cx="8358187" cy="785813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dirty="0">
                <a:latin typeface="Arial" pitchFamily="34" charset="0"/>
                <a:ea typeface="+mj-ea"/>
                <a:cs typeface="Arial" pitchFamily="34" charset="0"/>
              </a:rPr>
              <a:t>ПУБЛІКАЦІЇ ЗА ТЕМОЮ ДИСЕРТАЦІЇ</a:t>
            </a:r>
            <a:endParaRPr lang="uk-UA" sz="32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/>
          </p:nvPr>
        </p:nvSpPr>
        <p:spPr>
          <a:xfrm>
            <a:off x="785813" y="0"/>
            <a:ext cx="8358187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2400" b="1" smtClean="0">
                <a:latin typeface="Arial" charset="0"/>
                <a:cs typeface="Arial" charset="0"/>
              </a:rPr>
              <a:t>ПУБЛІКАЦІЇ ЗА ТЕМОЮ ДИСЕРТАЦІЇ</a:t>
            </a:r>
          </a:p>
        </p:txBody>
      </p:sp>
      <p:pic>
        <p:nvPicPr>
          <p:cNvPr id="27650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A89265A1-376A-4305-A25C-00BBF61AE8B9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75" y="1714500"/>
            <a:ext cx="6643688" cy="3355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atin typeface="Arial" pitchFamily="34" charset="0"/>
                <a:cs typeface="Arial" pitchFamily="34" charset="0"/>
              </a:rPr>
              <a:t>Українські наукові журнали, які індексуються в міжнародних наукометричних </a:t>
            </a:r>
            <a:r>
              <a:rPr lang="uk-UA" sz="2400" b="1" spc="-100" dirty="0">
                <a:latin typeface="Arial" pitchFamily="34" charset="0"/>
                <a:cs typeface="Arial" pitchFamily="34" charset="0"/>
              </a:rPr>
              <a:t>базах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 Scopus та/або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err="1">
                <a:latin typeface="Arial" pitchFamily="34" charset="0"/>
                <a:cs typeface="Arial" pitchFamily="34" charset="0"/>
              </a:rPr>
              <a:t>Web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 of </a:t>
            </a:r>
            <a:r>
              <a:rPr lang="uk-UA" sz="2400" b="1" dirty="0" err="1">
                <a:latin typeface="Arial" pitchFamily="34" charset="0"/>
                <a:cs typeface="Arial" pitchFamily="34" charset="0"/>
              </a:rPr>
              <a:t>Science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>
                <a:latin typeface="Arial" pitchFamily="34" charset="0"/>
                <a:cs typeface="Arial" pitchFamily="34" charset="0"/>
              </a:rPr>
              <a:t>Core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>
                <a:latin typeface="Arial" pitchFamily="34" charset="0"/>
                <a:cs typeface="Arial" pitchFamily="34" charset="0"/>
              </a:rPr>
              <a:t>Collection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hlinkClick r:id="rId3"/>
              </a:rPr>
              <a:t>https://openscience.in.ua/ua-journals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Дата </a:t>
            </a:r>
            <a:r>
              <a:rPr lang="ru-RU" sz="2400" dirty="0" err="1">
                <a:latin typeface="+mn-lt"/>
                <a:cs typeface="+mn-cs"/>
              </a:rPr>
              <a:t>останнього</a:t>
            </a:r>
            <a:r>
              <a:rPr lang="ru-RU" sz="2400" dirty="0">
                <a:latin typeface="+mn-lt"/>
                <a:cs typeface="+mn-cs"/>
              </a:rPr>
              <a:t> </a:t>
            </a:r>
            <a:r>
              <a:rPr lang="ru-RU" sz="2400" dirty="0" err="1">
                <a:latin typeface="+mn-lt"/>
                <a:cs typeface="+mn-cs"/>
              </a:rPr>
              <a:t>оновлення</a:t>
            </a:r>
            <a:r>
              <a:rPr lang="ru-RU" sz="2400" dirty="0">
                <a:latin typeface="+mn-lt"/>
                <a:cs typeface="+mn-cs"/>
              </a:rPr>
              <a:t>: </a:t>
            </a:r>
            <a:r>
              <a:rPr lang="ru-RU" sz="2400" b="1" dirty="0">
                <a:latin typeface="+mn-lt"/>
                <a:cs typeface="+mn-cs"/>
              </a:rPr>
              <a:t>24.10.2019</a:t>
            </a:r>
            <a:r>
              <a:rPr lang="ru-RU" sz="2400" dirty="0">
                <a:latin typeface="+mn-lt"/>
                <a:cs typeface="+mn-cs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3200" b="1" smtClean="0">
                <a:latin typeface="Arial" charset="0"/>
                <a:cs typeface="Arial" charset="0"/>
              </a:rPr>
              <a:t>Умови зарахування публікацій</a:t>
            </a:r>
            <a:endParaRPr lang="ru-RU" sz="3200" smtClean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000125"/>
            <a:ext cx="8643938" cy="5857875"/>
          </a:xfrm>
        </p:spPr>
        <p:txBody>
          <a:bodyPr rtlCol="0">
            <a:normAutofit fontScale="77500" lnSpcReduction="20000"/>
          </a:bodyPr>
          <a:lstStyle/>
          <a:p>
            <a:pPr marL="530225" indent="-354013" algn="l" fontAlgn="auto">
              <a:spcBef>
                <a:spcPts val="80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обґрунтування отриманих наукових результатів відповідно до мети статті </a:t>
            </a: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(поставленого завдання) та висновків;</a:t>
            </a:r>
          </a:p>
          <a:p>
            <a:pPr marL="530225" indent="-354013" algn="l" fontAlgn="auto">
              <a:spcBef>
                <a:spcPts val="80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опублікування статей у наукових фахових виданнях, які на момент їх опублікування</a:t>
            </a: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були внесені до переліку наукових фахових видань України</a:t>
            </a: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затвердженого в установленому законодавством порядку;</a:t>
            </a:r>
          </a:p>
          <a:p>
            <a:pPr marL="530225" indent="-354013" algn="l" fontAlgn="auto">
              <a:spcBef>
                <a:spcPts val="80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опублікування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більше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ніж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однієї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статті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одному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випуску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номері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наукового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uk-U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0225" indent="-354013" algn="l" fontAlgn="auto">
              <a:spcBef>
                <a:spcPts val="80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опублікування статей у наукових періодичних виданнях інших держав з наукового напряму, за яким підготовлено дисертацію здобувача,</a:t>
            </a: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 умови повноти викладу матеріалів дисертації, що визначається радою (п. 11 Постанови);</a:t>
            </a:r>
          </a:p>
          <a:p>
            <a:pPr marL="530225" indent="-354013" algn="l" fontAlgn="auto">
              <a:spcBef>
                <a:spcPts val="80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чітко визначеного особистого внеску здобувача в кожну із публікацій</a:t>
            </a: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5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945EF4E-920B-4FB0-8973-B69D66DE6AB5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ВИМОГИ ДО ОПУБЛІКУВАННЯ РЕЗУЛЬТАТІВ ДИСЕРТАЦІЙ</a:t>
            </a:r>
            <a:r>
              <a:rPr lang="ru-RU" sz="2800" b="1" dirty="0" smtClean="0"/>
              <a:t> 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785813"/>
            <a:ext cx="8001000" cy="58578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Зарахування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статей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опублікованих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наукових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періодичних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виданнях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інших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держав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наукового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напряму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за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яким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підготовлено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дисертацію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покладається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спеціалізовану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вчену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раду за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умови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відповідності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такого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видання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30225" indent="-354013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тематичній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спрямованості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певної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галузі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науки (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знань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0225" indent="-354013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спеціалізації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видання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0225" indent="-354013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наявності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складі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редколегії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фахівців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відповідної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галузі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науки (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знань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за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якою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планується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захист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дисертації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0225" indent="-354013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наявності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активного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ISSN-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номера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видання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0225" indent="-354013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наявності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процедури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рецензування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публікацій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 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дотримання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виданням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редакційної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етики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067DA-CC6D-4AC1-95C5-A2BB4535DA8D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ВИМОГИ ДО ОПУБЛІКУВАННЯ РЕЗУЛЬТАТІВ ДИСЕРТАЦІЙ</a:t>
            </a:r>
            <a:r>
              <a:rPr lang="ru-RU" sz="2800" b="1" dirty="0" smtClean="0"/>
              <a:t> 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1357313"/>
            <a:ext cx="7858125" cy="4143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темою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дисертації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зараховуються</a:t>
            </a: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наукові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публікації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яких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повторюються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наукові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результати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опубліковані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раніше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інших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наукових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публікаціях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вже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зараховані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 темою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дисертації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3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7BB8F-E43B-4409-B8F6-AAE01E2BBDF5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ВИМОГИ ДО ОПУБЛІКУВАННЯ РЕЗУЛЬТАТІВ ДИСЕРТАЦІЙ</a:t>
            </a:r>
            <a:r>
              <a:rPr lang="ru-RU" sz="2800" b="1" dirty="0" smtClean="0"/>
              <a:t> 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785813"/>
            <a:ext cx="7715250" cy="5500687"/>
          </a:xfrm>
        </p:spPr>
        <p:txBody>
          <a:bodyPr/>
          <a:lstStyle/>
          <a:p>
            <a:pPr algn="just"/>
            <a:endParaRPr lang="ru-RU" sz="28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ru-RU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До статей у періодичних наукових виданнях держав</a:t>
            </a: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 ОЕСР та ЄС </a:t>
            </a:r>
            <a:r>
              <a:rPr lang="ru-RU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прирівнюються публікації у наукових виданнях, включених до категорії </a:t>
            </a:r>
            <a:r>
              <a:rPr lang="ru-RU" sz="28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«А» </a:t>
            </a:r>
            <a:r>
              <a:rPr lang="ru-RU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Переліку </a:t>
            </a: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наукових фахових видань України, </a:t>
            </a:r>
            <a:r>
              <a:rPr lang="ru-RU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або у </a:t>
            </a: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закордонних виданнях, проіндексованих у базах даних </a:t>
            </a:r>
            <a:r>
              <a:rPr lang="en-US" sz="28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Web of Science Core Collection </a:t>
            </a:r>
            <a:r>
              <a:rPr lang="ru-RU" sz="28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та/або </a:t>
            </a:r>
            <a:r>
              <a:rPr lang="en-US" sz="28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Scopus.</a:t>
            </a:r>
            <a:endParaRPr lang="ru-RU" sz="2800" b="1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pic>
        <p:nvPicPr>
          <p:cNvPr id="31747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DD9B4-044C-403B-ACB3-215BEB576D78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ВИМОГИ ДО ОПУБЛІКУВАННЯ РЕЗУЛЬТАТІВ ДИСЕРТАЦІЙ</a:t>
            </a:r>
            <a:r>
              <a:rPr lang="ru-RU" sz="2800" b="1" dirty="0" smtClean="0"/>
              <a:t> 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1000125"/>
            <a:ext cx="8001000" cy="4714875"/>
          </a:xfrm>
        </p:spPr>
        <p:txBody>
          <a:bodyPr/>
          <a:lstStyle/>
          <a:p>
            <a:pPr algn="just"/>
            <a:endParaRPr lang="uk-UA" sz="28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ru-RU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За відповідність змісту публікацій та конкретного особистого внеску здобувача </a:t>
            </a: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(у разі опублікування наукових праць у співавторстві) </a:t>
            </a:r>
            <a:r>
              <a:rPr lang="ru-RU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результатам дисертації несе </a:t>
            </a:r>
            <a:r>
              <a:rPr lang="ru-RU" sz="28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відповідальність спеціалізована вчена рада</a:t>
            </a: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, яка встановлює, чи були основні результати, винесені на захист, вже захищені співавторами наукових праць здобувача.</a:t>
            </a:r>
          </a:p>
        </p:txBody>
      </p:sp>
      <p:pic>
        <p:nvPicPr>
          <p:cNvPr id="32771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C2E93-EE97-4B89-844A-FBF61669E18C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3284984"/>
            <a:ext cx="8496944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" y="0"/>
            <a:ext cx="8658225" cy="981075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	ЗАХИСТ ДИСЕРТАЦІЇ НА ЗДОБУТТЯ НАУКОВОГО СТУПЕНЯ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КАНДИДАТА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 НАУК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813" y="785813"/>
            <a:ext cx="8415337" cy="60721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 наукового ступеня кандидата наук може захищати дисертацію у формі</a:t>
            </a:r>
            <a:r>
              <a:rPr lang="en-U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рукопису (дисертації);</a:t>
            </a: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монографії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k-U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8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9704-F10C-4BCC-9EFE-576824894356}" type="slidenum">
              <a:rPr lang="ru-RU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b="1" dirty="0" smtClean="0">
                <a:latin typeface="Arial" pitchFamily="34" charset="0"/>
                <a:cs typeface="Arial" pitchFamily="34" charset="0"/>
              </a:rPr>
            </a:br>
            <a:r>
              <a:rPr lang="uk-UA" b="1" dirty="0" smtClean="0">
                <a:latin typeface="Arial" pitchFamily="34" charset="0"/>
                <a:cs typeface="Arial" pitchFamily="34" charset="0"/>
              </a:rPr>
              <a:t>Нормативні документи</a:t>
            </a:r>
            <a:br>
              <a:rPr lang="uk-UA" b="1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16386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4584A-63E4-48DB-A65C-A5AF8D58EC1A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75" y="3429000"/>
            <a:ext cx="8786813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Наказ МОН України від 23.09.2019 р. </a:t>
            </a:r>
            <a:r>
              <a:rPr lang="uk-UA" sz="2000" b="1" spc="-5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 1220  </a:t>
            </a:r>
            <a:r>
              <a:rPr lang="uk-UA" sz="2000" b="1" spc="-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“Про</a:t>
            </a:r>
            <a:r>
              <a:rPr lang="uk-UA" sz="20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опублікування результатів дисертацій на здобуття наукових ступенів доктора і кандидата </a:t>
            </a:r>
            <a:r>
              <a:rPr lang="uk-UA" sz="2000" b="1" spc="-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наук”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(https://zakon.rada.gov.ua/laws/show/z1086-19/print)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75" y="2286000"/>
            <a:ext cx="8858250" cy="1000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spc="-50" dirty="0">
                <a:latin typeface="Arial" pitchFamily="34" charset="0"/>
                <a:cs typeface="Arial" pitchFamily="34" charset="0"/>
              </a:rPr>
              <a:t>Постанова Кабінету Міністрів України  від 6 березня 2019 р. </a:t>
            </a:r>
            <a:r>
              <a:rPr lang="uk-UA" sz="2000" b="1" spc="-5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 167 </a:t>
            </a:r>
            <a:r>
              <a:rPr lang="uk-UA" sz="2000" b="1" spc="-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uk-UA" sz="2000" b="1" spc="-50" dirty="0" err="1">
                <a:latin typeface="Arial" pitchFamily="34" charset="0"/>
                <a:cs typeface="Arial" pitchFamily="34" charset="0"/>
              </a:rPr>
              <a:t>Про</a:t>
            </a:r>
            <a:r>
              <a:rPr lang="uk-UA" sz="2000" b="1" spc="-50" dirty="0">
                <a:latin typeface="Arial" pitchFamily="34" charset="0"/>
                <a:cs typeface="Arial" pitchFamily="34" charset="0"/>
              </a:rPr>
              <a:t> проведення експерименту з присудження ступеня доктора </a:t>
            </a:r>
            <a:r>
              <a:rPr lang="uk-UA" sz="2000" b="1" spc="-50" dirty="0" err="1">
                <a:latin typeface="Arial" pitchFamily="34" charset="0"/>
                <a:cs typeface="Arial" pitchFamily="34" charset="0"/>
              </a:rPr>
              <a:t>філософії</a:t>
            </a:r>
            <a:r>
              <a:rPr lang="uk-UA" sz="2000" b="1" spc="-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uk-UA" sz="20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uk-U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https://zakon.rada.gov.ua/laws/show/167-2019-%D0%BF/print)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75" y="4714875"/>
            <a:ext cx="8786813" cy="1857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Лист МОН України від 30.10.2019 р. </a:t>
            </a:r>
            <a:r>
              <a:rPr lang="uk-UA" sz="2000" b="1" spc="-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№ 1/11-9518</a:t>
            </a:r>
            <a:r>
              <a:rPr lang="uk-UA" sz="20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spc="-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“Щодо</a:t>
            </a:r>
            <a:r>
              <a:rPr lang="uk-UA" sz="20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застосування Наказу МОН України від 23.09.2019 року № 1220 </a:t>
            </a:r>
            <a:r>
              <a:rPr lang="uk-UA" sz="2000" b="1" spc="-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“Про</a:t>
            </a:r>
            <a:r>
              <a:rPr lang="uk-UA" sz="20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опублікування результатів дисертацій на здобуття наукових ступенів доктора і кандидата </a:t>
            </a:r>
            <a:r>
              <a:rPr lang="uk-UA" sz="2000" b="1" spc="-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наук”</a:t>
            </a:r>
            <a:r>
              <a:rPr lang="uk-UA" sz="20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(http://idgu.edu.ua/wp-content/uploads/2019/11/shchodo-zastosuvannja-nakazu-ministerstva-osvity-i-nauky-ukrayiny-vid-23-veresnja-2019-roku-1220.pdf)</a:t>
            </a:r>
            <a:endParaRPr lang="uk-UA" sz="1600" b="1" dirty="0">
              <a:solidFill>
                <a:srgbClr val="FF000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75" y="857250"/>
            <a:ext cx="8858250" cy="1357313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200" b="1" spc="-5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Постанова Кабінету Міністрів України  від 23 березня 2016 р. </a:t>
            </a:r>
            <a:r>
              <a:rPr lang="uk-UA" sz="2200" b="1" spc="-5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 261 </a:t>
            </a:r>
            <a:r>
              <a:rPr lang="uk-UA" sz="2200" b="1" spc="-5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“Про затвердження Порядку підготовки здобувачів вищої освіти ступеня доктора філософії та доктора наук у закладах вищої освіти (наукових установах)” </a:t>
            </a:r>
            <a:r>
              <a:rPr lang="uk-UA" sz="1700" b="1" spc="-5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(https://zakon.rada.gov.ua/laws/show/261-2016-%D0%BF/print)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3284984"/>
            <a:ext cx="8496944" cy="2376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1075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	ЗАХИСТ ДИСЕРТАЦІЇ НА ЗДОБУТТЯ НАУКОВОГО СТУПЕНЯ ДОКТОРА НАУК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813" y="785813"/>
            <a:ext cx="8415337" cy="60721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 наукового ступеня доктора наук може захищати дисертацію у формі</a:t>
            </a:r>
            <a:r>
              <a:rPr lang="en-U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рукопису (дисертації);</a:t>
            </a: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монографії;</a:t>
            </a: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наукової доповіді за сукупністю статей.</a:t>
            </a:r>
          </a:p>
        </p:txBody>
      </p:sp>
      <p:pic>
        <p:nvPicPr>
          <p:cNvPr id="34822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89855-2FDD-4D08-AD8A-764AA26673D3}" type="slidenum">
              <a:rPr lang="ru-RU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3200" b="1" smtClean="0">
                <a:latin typeface="Arial" charset="0"/>
                <a:cs typeface="Arial" charset="0"/>
              </a:rPr>
              <a:t>	ЗАХИСТ ДИСЕРТАЦІЇ ДОКТОРА НАУК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072187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Якщо здобувач має не менше ніж </a:t>
            </a: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uk-U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публікацій</a:t>
            </a:r>
            <a:r>
              <a:rPr lang="uk-U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у виданнях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віднесених до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Q1 </a:t>
            </a: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Q2</a:t>
            </a: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захист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може відбуватися у формі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наукової доповіді 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дисертації,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оформленої відповідно до Розділу ІІ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Вимог до оформлення дисертації.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(Наказ МОН від 12.01.2017 року № 40).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Розділами дисертації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є публікації здобувача.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F9E6C-99DC-496D-BDE1-39B9F1D576C7}" type="slidenum">
              <a:rPr lang="ru-RU"/>
              <a:pPr>
                <a:defRPr/>
              </a:pPr>
              <a:t>21</a:t>
            </a:fld>
            <a:endParaRPr lang="ru-RU" dirty="0"/>
          </a:p>
        </p:txBody>
      </p:sp>
      <p:pic>
        <p:nvPicPr>
          <p:cNvPr id="35844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08038" y="0"/>
            <a:ext cx="8335962" cy="981075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	ЗАХИСТ ДИСЕРТАЦІЇ НА ЗДОБУТТЯ НАУКОВОГО СТУПЕНЯ ДОКТОРА НАУК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6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504" y="3789040"/>
            <a:ext cx="8856984" cy="29523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Заголовок 18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3600" b="1" smtClean="0">
                <a:latin typeface="Arial" charset="0"/>
                <a:cs typeface="Arial" charset="0"/>
              </a:rPr>
              <a:t>КВАРТИЛІ ЖУРНАЛІВ</a:t>
            </a:r>
            <a:endParaRPr lang="ru-RU" sz="3600" b="1" smtClean="0">
              <a:latin typeface="Arial" charset="0"/>
              <a:cs typeface="Arial" charset="0"/>
            </a:endParaRPr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0" y="857250"/>
            <a:ext cx="9144000" cy="5857875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Квартиль (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чтверть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Q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категорія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наукових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журналів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яку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визначають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бібліометричні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показники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відображають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рівень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цитованості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тобто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затребуваність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журналу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науковим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товариством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Журнали </a:t>
            </a:r>
            <a:r>
              <a:rPr lang="uk-UA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ранжуються</a:t>
            </a:r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 зменшенням </a:t>
            </a: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імпакт-фактора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(IF)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k-U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endParaRPr lang="uk-UA" sz="2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uk-UA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(2018)</a:t>
            </a:r>
            <a:r>
              <a:rPr lang="en-U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uk-UA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___________________________________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Кількість статей, опублікованих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у даному журналі  в 2016 і 2017 рр.</a:t>
            </a: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endParaRPr lang="ru-RU" sz="2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ECA1C-2B45-4149-B455-493B91CB0636}" type="slidenum">
              <a:rPr lang="ru-RU"/>
              <a:pPr>
                <a:defRPr/>
              </a:pPr>
              <a:t>22</a:t>
            </a:fld>
            <a:endParaRPr lang="ru-RU"/>
          </a:p>
        </p:txBody>
      </p:sp>
      <p:pic>
        <p:nvPicPr>
          <p:cNvPr id="36871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3" name="Объект 2"/>
          <p:cNvSpPr txBox="1">
            <a:spLocks/>
          </p:cNvSpPr>
          <p:nvPr/>
        </p:nvSpPr>
        <p:spPr bwMode="auto">
          <a:xfrm>
            <a:off x="1171575" y="3789363"/>
            <a:ext cx="8004175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uk-UA" sz="2900" i="1"/>
              <a:t>Кількість цитувань в інших журналах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uk-UA" sz="2900" i="1"/>
              <a:t>(протягом 2018 р.) статей,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uk-UA" sz="2900" i="1"/>
              <a:t>опублікованих у даному журналі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uk-UA" sz="2900" i="1"/>
              <a:t>у 2016 і 2017 рр.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b="1" smtClean="0">
                <a:latin typeface="Arial" charset="0"/>
                <a:cs typeface="Arial" charset="0"/>
              </a:rPr>
              <a:t>КВАРТИЛІ ЖУРНАЛІВ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813"/>
            <a:ext cx="9144000" cy="6072187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Journal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Citation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Reports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(JCR)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— для </a:t>
            </a:r>
            <a:r>
              <a:rPr lang="uk-UA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БД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Science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індексує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близько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12 500 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журналів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SCIMago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Journal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Rank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(SJR)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— для БД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Scopus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індексує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приблизно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21 000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журналів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результатами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ранжування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кожен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журнал 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попадає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в один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чотирьох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квартилів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Q1 (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найвищий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містить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найавторитетніші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журнали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до Q4 (</a:t>
            </a:r>
            <a:r>
              <a:rPr lang="ru-RU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найнижчий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uk-UA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	25 %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uk-UA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50 %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75 %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min %</a:t>
            </a: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endParaRPr lang="uk-UA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(max)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			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(min)</a:t>
            </a:r>
            <a:endParaRPr lang="ru-RU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1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4929188"/>
          <a:ext cx="8215312" cy="57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930"/>
                <a:gridCol w="1936480"/>
                <a:gridCol w="1936480"/>
                <a:gridCol w="193648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2800" b="1" smtClean="0">
                <a:latin typeface="Arial" charset="0"/>
                <a:cs typeface="Arial" charset="0"/>
              </a:rPr>
              <a:t>ПУНКТИ НАКАЗУ, ЯКІ ЩЕ НЕ Є ЧИННИМИ</a:t>
            </a:r>
            <a:endParaRPr lang="ru-RU" sz="2800" b="1" smtClean="0"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785813"/>
            <a:ext cx="8643938" cy="60721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здобуття</a:t>
            </a:r>
            <a:r>
              <a:rPr lang="ru-RU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наукового</a:t>
            </a:r>
            <a:r>
              <a:rPr lang="ru-RU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ступеня</a:t>
            </a:r>
            <a:r>
              <a:rPr lang="ru-RU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доктора наук:</a:t>
            </a:r>
            <a:endParaRPr lang="uk-UA" b="1" spc="-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01.09.2020 р.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щонайменше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стаття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періодичних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наукових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виданнях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інших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держав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ОЕСР та/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ЄС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наукового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напряму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за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яким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підготовлено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дисертацію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uk-U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01.09.2021 р.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менше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ніж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статті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                  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01.09.2022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р.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не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менше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ніж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статей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наукового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напряму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за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яким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підготовлено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дисертацію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мають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бути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опубліковані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щонайменше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двох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різних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періодичних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виданнях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включених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категорії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«А»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Переліку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наукових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фахових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видань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закордонних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виданнях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проіндексованих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базах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даних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 of Science Core Collection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та/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Scopus</a:t>
            </a:r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5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76D14-FB9A-42E4-BFCC-4A569C0809AF}" type="slidenum">
              <a:rPr lang="ru-RU"/>
              <a:pPr>
                <a:defRPr/>
              </a:pPr>
              <a:t>24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ru-RU" sz="2200" b="1" smtClean="0">
                <a:latin typeface="Arial" charset="0"/>
                <a:cs typeface="Arial" charset="0"/>
              </a:rPr>
              <a:t>         </a:t>
            </a:r>
            <a:r>
              <a:rPr lang="ru-RU" sz="2400" b="1" smtClean="0">
                <a:latin typeface="Arial" charset="0"/>
                <a:cs typeface="Arial" charset="0"/>
              </a:rPr>
              <a:t>ВИМОГИ ДО ОПУБЛІКУВАННЯ МОНОГРАФІЇ</a:t>
            </a:r>
            <a:r>
              <a:rPr lang="ru-RU" sz="2800" b="1" smtClean="0"/>
              <a:t> </a:t>
            </a:r>
            <a:endParaRPr lang="ru-RU" sz="2800" b="1" smtClean="0"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785813"/>
            <a:ext cx="8643938" cy="5643562"/>
          </a:xfrm>
        </p:spPr>
        <p:txBody>
          <a:bodyPr rtlCol="0">
            <a:noAutofit/>
          </a:bodyPr>
          <a:lstStyle/>
          <a:p>
            <a:pPr marL="514350" indent="-514350" algn="l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Опублікована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u="sng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монографія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має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6213" indent="177800" algn="just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бути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надрукованою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без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співавторів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76213" indent="177800" algn="l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містити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узагальнені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результати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наукових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досліджень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автора,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опубліковані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раніше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наукових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працях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76213" indent="177800" algn="l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мати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обсяг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основного тексту у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галузі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гуманітарних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суспільних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наук для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здобуття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наукового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ступеня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кандидата наук - 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менше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д.а., 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ступеня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доктора наук - 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менше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ніж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 д.а.</a:t>
            </a:r>
          </a:p>
          <a:p>
            <a:pPr marL="176213" indent="177800" algn="just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містити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відомості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рецензентів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менше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двох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докторів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наук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інформацію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рекомендування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друку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вченою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радою ЗВО,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випускатися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накладом не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менше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ніж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 прим., 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мати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міжнародний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стандартний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номер книги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ISBN</a:t>
            </a:r>
            <a:r>
              <a:rPr lang="uk-UA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надсилатися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фондів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бібліотек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визначених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законодавчо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6213" indent="177800" algn="just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 метою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ознайомлення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наукової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громадськості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монографією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здобувача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офіційному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веб-сайті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ЗВО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спеціалізована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вчена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рада не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пізніше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ніж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3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дні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дати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прийняття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дисертації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виконаної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як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монографія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розміщує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режимі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читання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примірник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цієї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монографії</a:t>
            </a:r>
            <a:r>
              <a:rPr lang="ru-RU" sz="22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електронному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вигляді</a:t>
            </a:r>
            <a:r>
              <a:rPr lang="ru-RU" sz="2200" b="1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6213" indent="177800" algn="just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endParaRPr lang="en-US" sz="2200" spc="-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6213" indent="177800" algn="l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endParaRPr lang="ru-RU" sz="2200" spc="-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endParaRPr lang="ru-RU" sz="2200" spc="-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uk-UA" sz="2200" spc="-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9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3B33E-A72F-493D-8C15-CEF3AA0A8352}" type="slidenum">
              <a:rPr lang="ru-RU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ru-RU" sz="2200" b="1" smtClean="0">
                <a:latin typeface="Arial" charset="0"/>
                <a:cs typeface="Arial" charset="0"/>
              </a:rPr>
              <a:t>         </a:t>
            </a:r>
            <a:r>
              <a:rPr lang="uk-UA" sz="2400" b="1" smtClean="0">
                <a:latin typeface="Arial" charset="0"/>
                <a:cs typeface="Arial" charset="0"/>
              </a:rPr>
              <a:t>ОФОРМЛЕННЯ ДИСЕРТАЦІЇ </a:t>
            </a:r>
            <a:r>
              <a:rPr lang="ru-RU" sz="2400" b="1" smtClean="0"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409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785813"/>
            <a:ext cx="8429625" cy="6072187"/>
          </a:xfrm>
        </p:spPr>
        <p:txBody>
          <a:bodyPr/>
          <a:lstStyle/>
          <a:p>
            <a:pPr algn="just">
              <a:buFontTx/>
              <a:buChar char="-"/>
            </a:pPr>
            <a:endParaRPr lang="uk-UA" sz="2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buFontTx/>
              <a:buChar char="-"/>
            </a:pPr>
            <a:endParaRPr lang="ru-RU" sz="2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/>
            <a:endParaRPr lang="ru-RU" sz="2200" u="sng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40963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AFF34-27DD-4144-A076-1E3C7BDF915F}" type="slidenum">
              <a:rPr lang="ru-RU"/>
              <a:pPr>
                <a:defRPr/>
              </a:pPr>
              <a:t>26</a:t>
            </a:fld>
            <a:endParaRPr lang="ru-RU"/>
          </a:p>
        </p:txBody>
      </p:sp>
      <p:sp>
        <p:nvSpPr>
          <p:cNvPr id="40965" name="Прямоугольник 6"/>
          <p:cNvSpPr>
            <a:spLocks noChangeArrowheads="1"/>
          </p:cNvSpPr>
          <p:nvPr/>
        </p:nvSpPr>
        <p:spPr bwMode="auto">
          <a:xfrm>
            <a:off x="571500" y="1304925"/>
            <a:ext cx="828675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/>
              <a:t>Оформити</a:t>
            </a:r>
            <a:r>
              <a:rPr lang="uk-UA" sz="2800"/>
              <a:t> самостійно (особисто) виконану </a:t>
            </a:r>
            <a:r>
              <a:rPr lang="uk-UA" sz="2800" b="1"/>
              <a:t>дисертацію</a:t>
            </a:r>
            <a:r>
              <a:rPr lang="uk-UA" sz="2800"/>
              <a:t> згідно з вимогами </a:t>
            </a:r>
          </a:p>
          <a:p>
            <a:pPr algn="ctr"/>
            <a:r>
              <a:rPr lang="uk-UA" sz="2800" b="1" u="sng"/>
              <a:t>Наказу МОН України від 12.01.2017 р. </a:t>
            </a:r>
            <a:r>
              <a:rPr lang="uk-UA" sz="2800" b="1" u="sng">
                <a:solidFill>
                  <a:srgbClr val="FF0000"/>
                </a:solidFill>
              </a:rPr>
              <a:t>№ 40 </a:t>
            </a:r>
            <a:r>
              <a:rPr lang="uk-UA" sz="2800" b="1" u="sng"/>
              <a:t>«</a:t>
            </a:r>
            <a:r>
              <a:rPr lang="ru-RU" sz="2800" b="1" u="sng"/>
              <a:t>Про затвердження Вимог до оформлення дисертації</a:t>
            </a:r>
            <a:r>
              <a:rPr lang="uk-UA" sz="2800" b="1" u="sng"/>
              <a:t>» </a:t>
            </a:r>
            <a:r>
              <a:rPr lang="uk-UA" b="1" u="sng">
                <a:solidFill>
                  <a:srgbClr val="FF0000"/>
                </a:solidFill>
              </a:rPr>
              <a:t>(</a:t>
            </a:r>
            <a:r>
              <a:rPr lang="en-US" b="1" u="sng">
                <a:solidFill>
                  <a:srgbClr val="FF0000"/>
                </a:solidFill>
              </a:rPr>
              <a:t>https://zakon.rada.gov.ua/laws/show/z0155-17/print</a:t>
            </a:r>
            <a:r>
              <a:rPr lang="ru-RU" b="1" u="sng">
                <a:solidFill>
                  <a:srgbClr val="FF0000"/>
                </a:solidFill>
              </a:rPr>
              <a:t>)</a:t>
            </a:r>
            <a:endParaRPr lang="uk-UA" b="1" u="sng">
              <a:solidFill>
                <a:srgbClr val="FF0000"/>
              </a:solidFill>
            </a:endParaRPr>
          </a:p>
          <a:p>
            <a:pPr algn="ctr"/>
            <a:endParaRPr lang="ru-RU" sz="2400" b="1" u="sng"/>
          </a:p>
          <a:p>
            <a:pPr algn="just"/>
            <a:r>
              <a:rPr lang="uk-UA" sz="2400"/>
              <a:t>*Якщо </a:t>
            </a:r>
            <a:r>
              <a:rPr lang="uk-UA" sz="2400" b="1">
                <a:solidFill>
                  <a:srgbClr val="FF0000"/>
                </a:solidFill>
              </a:rPr>
              <a:t>в дисертації використано ідеї або розробки, що належать співавторам</a:t>
            </a:r>
            <a:r>
              <a:rPr lang="uk-UA" sz="2400"/>
              <a:t>, разом з якими здобувач має спільні наукові публікації та документи про проведення дисертаційних досліджень, здобувач повинен відзначити такий факт у дисертації з обов’язковим </a:t>
            </a:r>
            <a:r>
              <a:rPr lang="uk-UA" sz="2400" b="1">
                <a:solidFill>
                  <a:srgbClr val="FF0000"/>
                </a:solidFill>
              </a:rPr>
              <a:t>зазначенням особистого внеску</a:t>
            </a:r>
            <a:r>
              <a:rPr lang="uk-UA" sz="2400">
                <a:solidFill>
                  <a:srgbClr val="FF0000"/>
                </a:solidFill>
              </a:rPr>
              <a:t> </a:t>
            </a:r>
            <a:r>
              <a:rPr lang="uk-UA" sz="2400"/>
              <a:t>в такі публікації та документи.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3200" b="1" smtClean="0">
                <a:latin typeface="Arial" charset="0"/>
                <a:cs typeface="Arial" charset="0"/>
              </a:rPr>
              <a:t>АЛГОРИТМ АТЕСТАЦІЇ ЗДОБУВАЧА</a:t>
            </a:r>
            <a:endParaRPr lang="ru-RU" sz="32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813"/>
            <a:ext cx="9144000" cy="60721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Затвердження складу ради. Клопотання до МОН.</a:t>
            </a:r>
            <a:endParaRPr lang="ru-RU" sz="24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7" name="Рисунок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5F1D6-F461-4A17-A5AA-788E985AC03B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88" y="1428750"/>
            <a:ext cx="1951037" cy="50006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uk-UA" sz="20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Вчена рада університету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Затвердження складу ради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59113" y="4187825"/>
            <a:ext cx="419100" cy="26701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3516313" y="4538663"/>
            <a:ext cx="1984375" cy="2000250"/>
          </a:xfrm>
          <a:prstGeom prst="rightArrow">
            <a:avLst>
              <a:gd name="adj1" fmla="val 50000"/>
              <a:gd name="adj2" fmla="val 4495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Заява здобувача про створення ради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0" y="1785938"/>
            <a:ext cx="1376363" cy="1930400"/>
          </a:xfrm>
          <a:prstGeom prst="rightArrow">
            <a:avLst>
              <a:gd name="adj1" fmla="val 50000"/>
              <a:gd name="adj2" fmla="val 3116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Пропозиції складу ради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23988" y="1169988"/>
            <a:ext cx="1814512" cy="3017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uk-UA" sz="2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Вчена рада факультету.</a:t>
            </a:r>
          </a:p>
          <a:p>
            <a:pPr algn="ctr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Рекомендація складу разової спецради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286125" y="1462088"/>
            <a:ext cx="2195513" cy="2571750"/>
          </a:xfrm>
          <a:prstGeom prst="rightArrow">
            <a:avLst>
              <a:gd name="adj1" fmla="val 50000"/>
              <a:gd name="adj2" fmla="val 2364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1"/>
                </a:solidFill>
              </a:rPr>
              <a:t>Службова записка декана про рекомендацію складу ради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7485063" y="1785938"/>
            <a:ext cx="1658937" cy="4929187"/>
          </a:xfrm>
          <a:prstGeom prst="rightArrow">
            <a:avLst>
              <a:gd name="adj1" fmla="val 50000"/>
              <a:gd name="adj2" fmla="val 2090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Рішення Вченої ради </a:t>
            </a:r>
            <a:r>
              <a:rPr lang="uk-U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університету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 затвердження складу ради. </a:t>
            </a:r>
          </a:p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Клопотання до МОН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3200" b="1" smtClean="0">
                <a:latin typeface="Arial" charset="0"/>
                <a:cs typeface="Arial" charset="0"/>
              </a:rPr>
              <a:t>АЛГОРИТМ АТЕСТАЦІЇ ЗДОБУВАЧА</a:t>
            </a:r>
            <a:endParaRPr lang="ru-RU" sz="32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813"/>
            <a:ext cx="9144000" cy="60721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Захист дисертації. Видача диплома </a:t>
            </a:r>
            <a:r>
              <a:rPr lang="en-US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PhD</a:t>
            </a:r>
            <a:endParaRPr lang="ru-RU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5" name="Рисунок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1B538-2A1B-401A-963A-D6D07650E99E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28688" y="4214813"/>
            <a:ext cx="1928812" cy="2428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10. Подання документів до ради.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11. Відгуки опонентів.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Призначення дати захисту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00438" y="4786313"/>
            <a:ext cx="1909762" cy="15001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 Захист дисертації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857875" y="1857375"/>
            <a:ext cx="857250" cy="5715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0" y="1571625"/>
            <a:ext cx="1071563" cy="1857375"/>
          </a:xfrm>
          <a:prstGeom prst="rightArrow">
            <a:avLst>
              <a:gd name="adj1" fmla="val 50000"/>
              <a:gd name="adj2" fmla="val 1825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Клопотання до МОН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2857500" y="5214938"/>
            <a:ext cx="642938" cy="484187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86188" y="1500188"/>
            <a:ext cx="2071687" cy="18573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13. </a:t>
            </a: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Оформлення атестаційної справи</a:t>
            </a: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16200000">
            <a:off x="3714751" y="3714750"/>
            <a:ext cx="1428750" cy="714375"/>
          </a:xfrm>
          <a:prstGeom prst="rightArrow">
            <a:avLst>
              <a:gd name="adj1" fmla="val 50000"/>
              <a:gd name="adj2" fmla="val 5963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7500938" y="2500313"/>
            <a:ext cx="484187" cy="57150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143625" y="3000375"/>
            <a:ext cx="2786063" cy="13573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15. Вчена рада університету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Рішення про видачу диплома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PhD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071563" y="1357313"/>
            <a:ext cx="2428875" cy="20716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</a:t>
            </a:r>
            <a:r>
              <a:rPr lang="uk-UA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МОН.</a:t>
            </a:r>
            <a: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Створення ради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1928813" y="3429000"/>
            <a:ext cx="484187" cy="78581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4049" name="Picture 1" descr="ph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050" y="4795838"/>
            <a:ext cx="28019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Стрелка вниз 28"/>
          <p:cNvSpPr/>
          <p:nvPr/>
        </p:nvSpPr>
        <p:spPr>
          <a:xfrm>
            <a:off x="7429500" y="4357688"/>
            <a:ext cx="484188" cy="428625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715125" y="1390650"/>
            <a:ext cx="2328863" cy="12430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14. МОН.</a:t>
            </a:r>
          </a:p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Затвердження рішення спецради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3000" b="1" smtClean="0">
                <a:latin typeface="Arial" charset="0"/>
                <a:cs typeface="Arial" charset="0"/>
              </a:rPr>
              <a:t>ПОПЕРЕДНЯ ЕКСПЕРТИЗА ДИСЕРТАЦІЇ</a:t>
            </a:r>
            <a:endParaRPr lang="ru-RU" sz="3000" b="1" smtClean="0"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143000"/>
            <a:ext cx="8643938" cy="51435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Попередня </a:t>
            </a:r>
            <a:r>
              <a:rPr lang="uk-UA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експертиза дисертації проводиться </a:t>
            </a:r>
            <a:r>
              <a:rPr lang="uk-UA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 університеті, де </a:t>
            </a:r>
            <a:r>
              <a:rPr lang="uk-UA" sz="3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здійснювалася підготовка </a:t>
            </a:r>
            <a:r>
              <a:rPr lang="uk-UA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здобувача.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Університет </a:t>
            </a:r>
            <a:r>
              <a:rPr lang="uk-UA" sz="24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дорученням МОН </a:t>
            </a:r>
            <a:r>
              <a:rPr lang="uk-U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може проводити попередню експертизу дисертації здобувача, підготовка якого здійснювалася в </a:t>
            </a:r>
            <a:r>
              <a:rPr lang="uk-UA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іншому</a:t>
            </a:r>
            <a:r>
              <a:rPr lang="uk-U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закладі вищої </a:t>
            </a:r>
            <a:r>
              <a:rPr lang="uk-U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освіти.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Кафедра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на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якій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здійснюється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попередня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експертиза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дисертації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надає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рецензентам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документи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подані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здобувачем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організовує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проведення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перевірки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тексту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дисертації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дотримання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вимог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академічної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доброчесності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3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F71EF-90B5-4A47-A8C8-276727F5AF6B}" type="slidenum">
              <a:rPr lang="ru-RU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b="1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Нововведення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проекті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b="1" dirty="0" smtClean="0">
                <a:latin typeface="Arial" pitchFamily="34" charset="0"/>
                <a:cs typeface="Arial" pitchFamily="34" charset="0"/>
              </a:rPr>
            </a:b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endParaRPr lang="uk-UA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7411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A67C5-2DFB-498A-9185-70FB333062A8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313" y="928688"/>
            <a:ext cx="8715375" cy="557212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265113" indent="-2651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spc="-60" dirty="0">
                <a:latin typeface="Arial" pitchFamily="34" charset="0"/>
                <a:cs typeface="Arial" pitchFamily="34" charset="0"/>
              </a:rPr>
              <a:t>1.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Здійснено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перерозподіл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повноважень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між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суб'єктами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з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присудження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наукових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ступенів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—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спеціалізовані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вчені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ради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присуджують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наукові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ступені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вищі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навчальні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заклади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видають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відповідні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дипломи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Національне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агентство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із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забезпечення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якості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вищої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акредитує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ради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контролює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діяльність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. </a:t>
            </a:r>
          </a:p>
          <a:p>
            <a:pPr marL="265113" indent="-2651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spc="-60" dirty="0">
                <a:latin typeface="Arial" pitchFamily="34" charset="0"/>
                <a:cs typeface="Arial" pitchFamily="34" charset="0"/>
              </a:rPr>
              <a:t>2.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Запроваджено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процедуру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затвердження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рішення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спеціалізованої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вченої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ради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вищим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навчальним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закладом 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як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юридичною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особою.  </a:t>
            </a:r>
          </a:p>
          <a:p>
            <a:pPr marL="265113" indent="-2651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spc="-60" dirty="0">
                <a:latin typeface="Arial" pitchFamily="34" charset="0"/>
                <a:cs typeface="Arial" pitchFamily="34" charset="0"/>
              </a:rPr>
              <a:t>3.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Запроваджено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процедуру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скасування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рішення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спеціалізованої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вченої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ради 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про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присудження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наукового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ступеня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Національним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агентством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із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забезпечення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якості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вищої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поданням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комітету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з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етики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апеляційного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комітету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.  </a:t>
            </a:r>
          </a:p>
          <a:p>
            <a:pPr marL="265113" indent="-2651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spc="-60" dirty="0">
                <a:latin typeface="Arial" pitchFamily="34" charset="0"/>
                <a:cs typeface="Arial" pitchFamily="34" charset="0"/>
              </a:rPr>
              <a:t>4.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Змінено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процедуру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позбавлення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наукового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60" dirty="0" err="1">
                <a:latin typeface="Arial" pitchFamily="34" charset="0"/>
                <a:cs typeface="Arial" pitchFamily="34" charset="0"/>
              </a:rPr>
              <a:t>ступеня</a:t>
            </a:r>
            <a:r>
              <a:rPr lang="ru-RU" sz="22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скасування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свого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рішення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суб'єктом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видачі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відповідного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диплома та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визнання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диплома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недійсним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підставі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рішення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60" dirty="0" err="1">
                <a:latin typeface="Arial" pitchFamily="34" charset="0"/>
                <a:cs typeface="Arial" pitchFamily="34" charset="0"/>
              </a:rPr>
              <a:t>Національного</a:t>
            </a:r>
            <a:r>
              <a:rPr lang="ru-RU" sz="2200" spc="-60" dirty="0">
                <a:latin typeface="Arial" pitchFamily="34" charset="0"/>
                <a:cs typeface="Arial" pitchFamily="34" charset="0"/>
              </a:rPr>
              <a:t> агентства.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3000" b="1" smtClean="0">
                <a:latin typeface="Arial" charset="0"/>
                <a:cs typeface="Arial" charset="0"/>
              </a:rPr>
              <a:t>ПОПЕРЕДНЯ ЕКСПЕРТИЗА ДИСЕРТАЦІЇ</a:t>
            </a:r>
            <a:endParaRPr lang="ru-RU" sz="3000" smtClean="0">
              <a:latin typeface="Arial" charset="0"/>
              <a:cs typeface="Arial" charset="0"/>
            </a:endParaRPr>
          </a:p>
        </p:txBody>
      </p:sp>
      <p:pic>
        <p:nvPicPr>
          <p:cNvPr id="47106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6200000">
            <a:off x="-2285206" y="3377407"/>
            <a:ext cx="5684837" cy="755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ВИМОГИ ДО КАНДИДАТУРИ РЕЦЕНЗЕНТА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76375" y="912813"/>
            <a:ext cx="7667625" cy="755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Рецензент</a:t>
            </a:r>
            <a:r>
              <a:rPr lang="uk-U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особа, яка 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є </a:t>
            </a:r>
            <a:r>
              <a:rPr lang="uk-U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штатним працівником університету</a:t>
            </a:r>
            <a:r>
              <a:rPr lang="uk-U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де створюється рада, та має науковий ступінь і є компетентним ученим з наукового напряму, за яким підготовлено дисертацію </a:t>
            </a:r>
            <a:r>
              <a:rPr lang="uk-U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здобувача.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6375" y="1779588"/>
            <a:ext cx="7659688" cy="12557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Рецензент повинен мати </a:t>
            </a:r>
            <a:r>
              <a:rPr lang="uk-U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менше </a:t>
            </a:r>
            <a:r>
              <a:rPr lang="uk-U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наукових </a:t>
            </a:r>
            <a:r>
              <a:rPr lang="uk-U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публікацій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опублікованих за останні 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років</a:t>
            </a:r>
            <a:r>
              <a:rPr lang="uk-U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науковим напрямом, за яким підготовлено дисертацію здобувача</a:t>
            </a:r>
            <a:r>
              <a:rPr lang="uk-U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з яких обов’язково не менше однієї публікації у виданнях, проіндексованих у базах даних </a:t>
            </a:r>
            <a:r>
              <a:rPr lang="uk-U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Scopus та/або </a:t>
            </a:r>
            <a:r>
              <a:rPr lang="uk-UA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uk-U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uk-UA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Science</a:t>
            </a:r>
            <a:r>
              <a:rPr lang="uk-U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uk-UA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Core</a:t>
            </a:r>
            <a:r>
              <a:rPr lang="uk-U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uk-UA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Collection</a:t>
            </a:r>
            <a:r>
              <a:rPr lang="uk-U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52563" y="3106738"/>
            <a:ext cx="7683500" cy="6699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Один з рецензентів 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обов’язково повинен бути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доктором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наук.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52563" y="3886200"/>
            <a:ext cx="7691437" cy="8985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pc="-3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Учений може бути включений до складу ради </a:t>
            </a:r>
            <a:r>
              <a:rPr lang="uk-UA" b="1" spc="-3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раніше ніж через </a:t>
            </a:r>
            <a:r>
              <a:rPr lang="uk-UA" b="1" spc="-3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років</a:t>
            </a:r>
            <a:r>
              <a:rPr lang="uk-UA" b="1" spc="-3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1" spc="-3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після здобуття ступеня доктора філософії (кандидата </a:t>
            </a:r>
            <a:r>
              <a:rPr lang="uk-UA" b="1" spc="-3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наук).</a:t>
            </a:r>
            <a:endParaRPr lang="ru-RU" spc="-3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43038" y="4924425"/>
            <a:ext cx="7700962" cy="10191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Рецензентом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може бути призначено близьких осіб здобувача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його наукового керівника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 співавтора 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будь-якої наукової публікації здобувача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944563" y="1089025"/>
            <a:ext cx="508000" cy="358775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Стрелка вправо 12"/>
          <p:cNvSpPr/>
          <p:nvPr/>
        </p:nvSpPr>
        <p:spPr>
          <a:xfrm>
            <a:off x="968375" y="2205038"/>
            <a:ext cx="508000" cy="36036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4" name="Стрелка вправо 13"/>
          <p:cNvSpPr/>
          <p:nvPr/>
        </p:nvSpPr>
        <p:spPr>
          <a:xfrm>
            <a:off x="968375" y="3276600"/>
            <a:ext cx="484188" cy="360363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5" name="Стрелка вправо 14"/>
          <p:cNvSpPr/>
          <p:nvPr/>
        </p:nvSpPr>
        <p:spPr>
          <a:xfrm>
            <a:off x="955675" y="4127500"/>
            <a:ext cx="450850" cy="360363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6" name="Стрелка вправо 15"/>
          <p:cNvSpPr/>
          <p:nvPr/>
        </p:nvSpPr>
        <p:spPr>
          <a:xfrm>
            <a:off x="950913" y="5254625"/>
            <a:ext cx="492125" cy="358775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2" name="Стрелка вправо 21"/>
          <p:cNvSpPr/>
          <p:nvPr/>
        </p:nvSpPr>
        <p:spPr>
          <a:xfrm>
            <a:off x="962025" y="6237288"/>
            <a:ext cx="508000" cy="36036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3" name="Прямоугольник 22"/>
          <p:cNvSpPr/>
          <p:nvPr/>
        </p:nvSpPr>
        <p:spPr>
          <a:xfrm>
            <a:off x="1476375" y="6072188"/>
            <a:ext cx="7667625" cy="6667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Рецензент 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може бути членом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більше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рад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протягом календарного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року.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07705-BAD1-4028-BFB5-357FB899EE40}" type="slidenum">
              <a:rPr lang="ru-RU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2400" b="1" smtClean="0">
                <a:latin typeface="Arial" charset="0"/>
                <a:cs typeface="Arial" charset="0"/>
              </a:rPr>
              <a:t>УТВОРЕННЯ РАДИ ДЛЯ ПРОВЕДЕННЯ ЗАХИСТУ ДИСЕРТАЦІЇ</a:t>
            </a:r>
            <a:endParaRPr lang="ru-RU" sz="24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143000"/>
            <a:ext cx="8429625" cy="5286375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Вчена рада </a:t>
            </a:r>
            <a: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університету </a:t>
            </a:r>
            <a:endParaRPr lang="uk-UA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затверджує </a:t>
            </a:r>
            <a:r>
              <a:rPr lang="uk-U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склад ради (голову ради та опоненті</a:t>
            </a:r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в, рецензентів) </a:t>
            </a:r>
            <a:r>
              <a:rPr lang="uk-U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 подає </a:t>
            </a:r>
            <a: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МОН України клопотання про утворення ради </a:t>
            </a:r>
            <a:r>
              <a:rPr lang="uk-U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проведення разового </a:t>
            </a:r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захисту. </a:t>
            </a:r>
            <a:endParaRPr lang="uk-UA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uk-UA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uk-UA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Рада </a:t>
            </a:r>
            <a:r>
              <a:rPr lang="uk-UA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утворюється із спеціальності, з якої </a:t>
            </a:r>
            <a:r>
              <a:rPr lang="uk-UA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університет </a:t>
            </a:r>
            <a:r>
              <a:rPr lang="uk-UA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має ліцензію </a:t>
            </a:r>
            <a:r>
              <a:rPr lang="uk-U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провадження освітньої діяльності на третьому (</a:t>
            </a:r>
            <a:r>
              <a:rPr lang="uk-UA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освітньо-науковому</a:t>
            </a:r>
            <a:r>
              <a:rPr lang="uk-U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рівні вищої освіти</a:t>
            </a:r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  <p:pic>
        <p:nvPicPr>
          <p:cNvPr id="48131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40C22-DA30-42C7-9448-4E30246FB228}" type="slidenum">
              <a:rPr lang="ru-RU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ru-RU" sz="2600" b="1" smtClean="0">
                <a:latin typeface="Arial" charset="0"/>
                <a:cs typeface="Arial" charset="0"/>
              </a:rPr>
              <a:t>Склад спеціалізованої вченої ради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813"/>
            <a:ext cx="9144000" cy="60721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9155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F268B-D74E-4EF8-9D81-8E9F76377EA5}" type="slidenum">
              <a:rPr lang="ru-RU"/>
              <a:pPr>
                <a:defRPr/>
              </a:pPr>
              <a:t>32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857250"/>
          <a:ext cx="9144000" cy="5969000"/>
        </p:xfrm>
        <a:graphic>
          <a:graphicData uri="http://schemas.openxmlformats.org/drawingml/2006/table">
            <a:tbl>
              <a:tblPr/>
              <a:tblGrid>
                <a:gridCol w="1928813"/>
                <a:gridCol w="4800600"/>
                <a:gridCol w="2414587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Склад ради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Вимоги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Публікації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Голова ради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штатний науково-педагогічний (науковий) працівник закладу вищої освіти, де утворюється рада, який має науковий ступінь д-ра наук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По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3 публікації за останні 5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років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у виданнях, включених до переліку МОН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України, періодичних наукових виданнях інших держав, монографії, розділи монографій за науковим напрямом, за яким підготовлено дисертацію здобувача, з яких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(обов’язково!) не менше однієї публікації у виданнях, проіндексованих у базах даних </a:t>
                      </a: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Scopus</a:t>
                      </a:r>
                      <a:r>
                        <a:rPr kumimoji="0" lang="uk-UA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та/або </a:t>
                      </a: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Web of Science</a:t>
                      </a:r>
                      <a:r>
                        <a:rPr kumimoji="0" lang="uk-UA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.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Рецензенти: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(1) – д-р наук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(2) – д-р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або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канд. наук/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PhD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штатний працівник закладу вищої освіти, який має науковий ступінь і є компетентним вченим з наукового напряму, за яким підготовлено дисертацію здобувача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Опоненти: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(1) – д-р наук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(2) – д-р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або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канд. наук/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PhD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є штатним працівником та має науковий ступінь і є компетентним вченим з наукового напряму, за яким підготовлено дисертацію здобувача, що  підтверджується присудженим йому науковим ступенем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 відповідної галузі знань (науки)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та/або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спеціальності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або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присвоєним йому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вченим званням за відповідною кафедрою (спеціальністю)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та/або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науковими публікаціями з наукового напряму,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яким підготовлено дисертацію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2400" b="1" smtClean="0">
                <a:latin typeface="Arial" charset="0"/>
                <a:cs typeface="Arial" charset="0"/>
              </a:rPr>
              <a:t>УТВОРЕННЯ РАДИ ДЛЯ ПРОВЕДЕННЯ ЗАХИСТУ ДИСЕРТАЦІЇ</a:t>
            </a:r>
            <a:endParaRPr lang="ru-RU" sz="2400" smtClean="0"/>
          </a:p>
        </p:txBody>
      </p:sp>
      <p:pic>
        <p:nvPicPr>
          <p:cNvPr id="50178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6200000">
            <a:off x="-2285206" y="3377407"/>
            <a:ext cx="5684837" cy="7556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ВИМОГИ ДО КАНДИДАТУРИ ГОЛОВИ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РАДИ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6375" y="1044575"/>
            <a:ext cx="7667625" cy="8715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Голова спеціалізованої вченої ради університету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(далі – голова ради)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–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штатний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науково-педагогічний (науковий) 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працівник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університету, який має науковий 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ступінь доктора 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6375" y="1998663"/>
            <a:ext cx="7667625" cy="1460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Голова ради 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повинен мати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менше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наукових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публікацій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опублікованих ним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останні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років 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 за тим науковим напрямом, за яким підготовлено дисертацію здобувача, причому 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менше однієї публікації у виданнях, проіндексованих у базах даних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Scopus та/або </a:t>
            </a:r>
            <a:r>
              <a:rPr lang="uk-UA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uk-UA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Science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Core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Collection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6375" y="3636963"/>
            <a:ext cx="7683500" cy="701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Голова ради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забезпечує дотримання вимог</a:t>
            </a:r>
            <a:r>
              <a:rPr lang="uk-UA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законодавства під час функціонування </a:t>
            </a:r>
            <a:r>
              <a:rPr lang="uk-UA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ради.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7963" y="4492625"/>
            <a:ext cx="7689850" cy="12525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Головою ради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може бути призначено: наукового керівника здобувача; керівника 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(заступника керівника)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університету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співавтора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наукових  публікацій 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здобувача;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рецензента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монографії 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здобувача;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близьких осіб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здобувача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68438" y="5972175"/>
            <a:ext cx="7699375" cy="665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Один вчений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може бути головою (членом) </a:t>
            </a:r>
            <a:r>
              <a:rPr lang="uk-UA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більше </a:t>
            </a:r>
            <a:r>
              <a:rPr lang="uk-UA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рад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протягом календарного року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944563" y="1246188"/>
            <a:ext cx="508000" cy="36036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Стрелка вправо 12"/>
          <p:cNvSpPr/>
          <p:nvPr/>
        </p:nvSpPr>
        <p:spPr>
          <a:xfrm>
            <a:off x="950913" y="2506663"/>
            <a:ext cx="508000" cy="35877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4" name="Стрелка вправо 13"/>
          <p:cNvSpPr/>
          <p:nvPr/>
        </p:nvSpPr>
        <p:spPr>
          <a:xfrm>
            <a:off x="950913" y="3821113"/>
            <a:ext cx="508000" cy="36036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5" name="Стрелка вправо 14"/>
          <p:cNvSpPr/>
          <p:nvPr/>
        </p:nvSpPr>
        <p:spPr>
          <a:xfrm>
            <a:off x="968375" y="4946650"/>
            <a:ext cx="508000" cy="360363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6" name="Стрелка вправо 15"/>
          <p:cNvSpPr/>
          <p:nvPr/>
        </p:nvSpPr>
        <p:spPr>
          <a:xfrm>
            <a:off x="935038" y="6097588"/>
            <a:ext cx="541337" cy="36036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C9333-E0BB-4C06-BAF1-3C77393983AE}" type="slidenum">
              <a:rPr lang="ru-RU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2400" b="1" smtClean="0">
                <a:latin typeface="Arial" charset="0"/>
                <a:cs typeface="Arial" charset="0"/>
              </a:rPr>
              <a:t>УТВОРЕННЯ РАДИ ДЛЯ ПРОВЕДЕННЯ ЗАХИСТУ ДИСЕРТАЦІЇ</a:t>
            </a:r>
            <a:endParaRPr lang="ru-RU" sz="2400" smtClean="0"/>
          </a:p>
        </p:txBody>
      </p:sp>
      <p:pic>
        <p:nvPicPr>
          <p:cNvPr id="51202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6200000">
            <a:off x="-2678906" y="3591719"/>
            <a:ext cx="5862637" cy="5048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ВИМОГИ ДО КАНДИДАТУР ОПОНЕНТІВ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22350" y="917575"/>
            <a:ext cx="8121650" cy="1503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Опонент</a:t>
            </a:r>
            <a:r>
              <a:rPr lang="uk-UA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особа, яка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є штатним працівником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університету</a:t>
            </a:r>
            <a:r>
              <a:rPr lang="uk-UA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та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має науковий ступінь </a:t>
            </a:r>
            <a:r>
              <a:rPr lang="uk-UA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 є компетентним вченим з наукового напряму, за яким підготовлено дисертацію здобувача. Компетентність вченого підтверджується присудженим йому науковим ступенем з відповідної галузі знань (науки) та/або спеціальності або присвоєним йому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вченим званням за відповідною кафедрою (спеціальністю) та/або науковими публікаціями з наукового напряму, за яким підготовлено дисертацію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здобувача.</a:t>
            </a:r>
            <a:endParaRPr lang="ru-R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3775" y="2500313"/>
            <a:ext cx="8143875" cy="946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Опонент повинен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мати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менше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наукових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публікацій, опублікованих за останні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років</a:t>
            </a:r>
            <a:r>
              <a:rPr lang="uk-UA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за науковим напрямом, за яким підготовлено дисертацію здобувача, з яких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менше однієї публікації у виданнях, проіндексованих у базах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даних Scopus та/або </a:t>
            </a:r>
            <a:r>
              <a:rPr lang="uk-UA" sz="15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uk-UA" sz="15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Science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5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Core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5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Collection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6950" y="3573463"/>
            <a:ext cx="8135938" cy="48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Один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 опонентів обов’язково повинен бути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доктором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наук.</a:t>
            </a:r>
            <a:endParaRPr lang="ru-RU" sz="1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3300" y="4189413"/>
            <a:ext cx="8101013" cy="6937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Вчений може бути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включений до складу ради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раніше ніж через п’ять років після здобуття ступеня доктора філософії (кандидата наук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35050" y="4968875"/>
            <a:ext cx="8088313" cy="585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Опонентом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може бути призначено близьких осіб здобувача, його наукового керівника та співавтора будь-якої наукової публікації здобувача</a:t>
            </a:r>
            <a:r>
              <a:rPr lang="uk-UA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508000" y="1231900"/>
            <a:ext cx="508000" cy="36036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Стрелка вправо 12"/>
          <p:cNvSpPr/>
          <p:nvPr/>
        </p:nvSpPr>
        <p:spPr>
          <a:xfrm>
            <a:off x="504825" y="2795588"/>
            <a:ext cx="469900" cy="36036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4" name="Стрелка вправо 13"/>
          <p:cNvSpPr/>
          <p:nvPr/>
        </p:nvSpPr>
        <p:spPr>
          <a:xfrm>
            <a:off x="495300" y="4364038"/>
            <a:ext cx="508000" cy="36036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5" name="Стрелка вправо 14"/>
          <p:cNvSpPr/>
          <p:nvPr/>
        </p:nvSpPr>
        <p:spPr>
          <a:xfrm>
            <a:off x="511175" y="5094288"/>
            <a:ext cx="508000" cy="36036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6" name="Стрелка вправо 15"/>
          <p:cNvSpPr/>
          <p:nvPr/>
        </p:nvSpPr>
        <p:spPr>
          <a:xfrm>
            <a:off x="498475" y="5800725"/>
            <a:ext cx="539750" cy="36036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7" name="Стрелка вправо 16"/>
          <p:cNvSpPr/>
          <p:nvPr/>
        </p:nvSpPr>
        <p:spPr>
          <a:xfrm>
            <a:off x="538163" y="6437313"/>
            <a:ext cx="473075" cy="36036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1038225" y="5664200"/>
            <a:ext cx="8066088" cy="6937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Опоненти не можуть бути працівниками одного закладу вищої освіти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(наукової установи). </a:t>
            </a:r>
            <a:r>
              <a:rPr lang="uk-UA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Опонентами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можуть бути іноземні вчені </a:t>
            </a:r>
            <a:r>
              <a:rPr lang="uk-UA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 наукового напряму, за яким підготовлено дисертацію здобувача.</a:t>
            </a:r>
            <a:endParaRPr lang="ru-R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19175" y="6437313"/>
            <a:ext cx="8085138" cy="4365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Опонент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може бути членом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восьми </a:t>
            </a:r>
            <a:r>
              <a:rPr lang="uk-UA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рад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протягом календарного </a:t>
            </a:r>
            <a:r>
              <a:rPr lang="uk-UA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рок</a:t>
            </a:r>
            <a:r>
              <a:rPr lang="uk-UA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у.</a:t>
            </a:r>
            <a:endParaRPr lang="ru-R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85775" y="3649663"/>
            <a:ext cx="488950" cy="36036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23AFD-288A-43AD-9B0D-E6F6A0E1802F}" type="slidenum">
              <a:rPr lang="ru-RU"/>
              <a:pPr>
                <a:defRPr/>
              </a:pPr>
              <a:t>34</a:t>
            </a:fld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pPr algn="r"/>
            <a:r>
              <a:rPr lang="uk-UA" sz="3600" b="1" smtClean="0">
                <a:latin typeface="Arial" charset="0"/>
                <a:cs typeface="Arial" charset="0"/>
              </a:rPr>
              <a:t>ПУБЛІЧНИЙ ЗАХИСТ ДИСЕРТАЦІЇ</a:t>
            </a:r>
            <a:endParaRPr lang="ru-RU" sz="3600" b="1" smtClean="0">
              <a:latin typeface="Arial" charset="0"/>
              <a:cs typeface="Arial" charset="0"/>
            </a:endParaRPr>
          </a:p>
        </p:txBody>
      </p:sp>
      <p:sp>
        <p:nvSpPr>
          <p:cNvPr id="5222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1285875"/>
            <a:ext cx="7929562" cy="46434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Публічний захист дисертації проводиться на засіданні ради. </a:t>
            </a:r>
          </a:p>
          <a:p>
            <a:pPr>
              <a:spcBef>
                <a:spcPct val="0"/>
              </a:spcBef>
            </a:pPr>
            <a:r>
              <a:rPr lang="uk-UA" sz="2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Захист дисертації </a:t>
            </a: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повинен мати характер </a:t>
            </a:r>
            <a:r>
              <a:rPr lang="uk-UA" sz="2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відкритої наукової дискусії</a:t>
            </a: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, в якій </a:t>
            </a:r>
            <a:r>
              <a:rPr lang="uk-UA" sz="2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зобов’язані взяти участь голова та члени ради</a:t>
            </a: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, а також </a:t>
            </a:r>
            <a:r>
              <a:rPr lang="uk-UA" sz="2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за бажанням присутні на засіданні</a:t>
            </a: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spcBef>
                <a:spcPct val="0"/>
              </a:spcBef>
            </a:pPr>
            <a:r>
              <a:rPr lang="uk-UA" sz="26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Під час захисту радою</a:t>
            </a:r>
          </a:p>
          <a:p>
            <a:pPr>
              <a:spcBef>
                <a:spcPct val="0"/>
              </a:spcBef>
            </a:pPr>
            <a:r>
              <a:rPr lang="uk-UA" sz="26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забезпечується аудіо- та відеофіксація, які </a:t>
            </a:r>
            <a:endParaRPr lang="uk-UA" sz="260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uk-UA" sz="2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оприлюднюється на офіційному веб-сайті університету </a:t>
            </a:r>
            <a:r>
              <a:rPr lang="uk-UA" sz="26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не пізніше наступного робочого дня </a:t>
            </a: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з дати проведення засідання.</a:t>
            </a:r>
            <a:endParaRPr lang="ru-RU" sz="26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endParaRPr lang="uk-UA" sz="26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2227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0DB19-4B5A-424D-AC4B-8FDC9D0D8F59}" type="slidenum">
              <a:rPr lang="ru-RU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r>
              <a:rPr lang="uk-UA" sz="3200" b="1" smtClean="0">
                <a:latin typeface="Arial" charset="0"/>
                <a:cs typeface="Arial" charset="0"/>
              </a:rPr>
              <a:t>ЕКСПЕРТИЗА ДИСЕРТАЦІІ В МОН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  <p:sp>
        <p:nvSpPr>
          <p:cNvPr id="532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785813"/>
            <a:ext cx="7643812" cy="4429125"/>
          </a:xfrm>
        </p:spPr>
        <p:txBody>
          <a:bodyPr/>
          <a:lstStyle/>
          <a:p>
            <a:endParaRPr lang="ru-RU" sz="26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uk-UA" sz="26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Атестаційна колегія МОН </a:t>
            </a: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розглядає узагальнений висновок експертизи дисертації МОН та</a:t>
            </a:r>
            <a:r>
              <a:rPr lang="uk-UA" sz="2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uk-UA" sz="26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затверджує рішення ради </a:t>
            </a: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про присудження ступеня доктора філософії.</a:t>
            </a:r>
            <a:endParaRPr lang="ru-RU" sz="26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uk-UA" sz="2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uk-UA" sz="2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Наказ МОН про затвердження рішення ради на підставі рішення атестаційної колегії МОН розміщується на офіційному веб-сайті МОН</a:t>
            </a: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endParaRPr lang="ru-RU" sz="26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ru-RU" sz="26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3251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86F1D-CAB7-431B-A690-0237DDB358A9}" type="slidenum">
              <a:rPr lang="ru-RU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pPr algn="r"/>
            <a:r>
              <a:rPr lang="uk-UA" sz="3200" b="1" smtClean="0">
                <a:latin typeface="Arial" charset="0"/>
                <a:cs typeface="Arial" charset="0"/>
              </a:rPr>
              <a:t>РІШЕННЯ ПРО ВИДАЧУ ДИПЛОМА </a:t>
            </a:r>
            <a:r>
              <a:rPr lang="en-US" sz="3200" b="1" smtClean="0">
                <a:latin typeface="Arial" charset="0"/>
                <a:cs typeface="Arial" charset="0"/>
              </a:rPr>
              <a:t>PhD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  <p:sp>
        <p:nvSpPr>
          <p:cNvPr id="542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1071563"/>
            <a:ext cx="7858125" cy="5786437"/>
          </a:xfrm>
        </p:spPr>
        <p:txBody>
          <a:bodyPr/>
          <a:lstStyle/>
          <a:p>
            <a:endParaRPr lang="uk-UA" sz="2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uk-UA" sz="2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Вчена рада університету </a:t>
            </a: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після набрання чинності наказом МОН про затвердження рішення ради про присудження ступеня доктора філософії </a:t>
            </a:r>
            <a:r>
              <a:rPr lang="uk-UA" sz="26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приймає рішення про видачу диплома доктора філософії</a:t>
            </a:r>
            <a:r>
              <a:rPr lang="uk-UA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, яке </a:t>
            </a:r>
            <a:r>
              <a:rPr lang="uk-UA" sz="2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затверджується наказом по університету та оприлюднюється на офіційному веб-сайті університету. </a:t>
            </a:r>
            <a:endParaRPr lang="ru-RU" sz="2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uk-UA" sz="26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ru-RU" sz="26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4275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695CE-4AD8-4BC6-9BBA-71A51C2A01A3}" type="slidenum">
              <a:rPr lang="ru-RU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pPr algn="r"/>
            <a:r>
              <a:rPr lang="uk-UA" sz="3200" b="1" smtClean="0">
                <a:latin typeface="Arial" charset="0"/>
                <a:cs typeface="Arial" charset="0"/>
              </a:rPr>
              <a:t>РІШЕННЯ ПРО ВИДАЧУ ДИПЛОМА </a:t>
            </a:r>
            <a:r>
              <a:rPr lang="en-US" sz="3200" b="1" smtClean="0">
                <a:latin typeface="Arial" charset="0"/>
                <a:cs typeface="Arial" charset="0"/>
              </a:rPr>
              <a:t>PhD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1643063"/>
            <a:ext cx="6786562" cy="40719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Рішення </a:t>
            </a: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ради 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 присудження ступеня доктора філософії </a:t>
            </a:r>
            <a:r>
              <a:rPr lang="uk-UA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набирає чинності з дати набрання чинності </a:t>
            </a:r>
            <a:r>
              <a:rPr lang="uk-UA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наказу </a:t>
            </a:r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університету про </a:t>
            </a:r>
            <a:r>
              <a:rPr lang="uk-U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видачу диплома доктора філософії.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Диплом </a:t>
            </a:r>
            <a:r>
              <a:rPr lang="uk-U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доктора філософії видається здобувачеві у порядку, встановленому </a:t>
            </a:r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університетом.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5299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F10C5-0A98-4BFA-9B92-07D7A7AAF030}" type="slidenum">
              <a:rPr lang="ru-RU"/>
              <a:pPr>
                <a:defRPr/>
              </a:pPr>
              <a:t>38</a:t>
            </a:fld>
            <a:endParaRPr lang="ru-RU"/>
          </a:p>
        </p:txBody>
      </p:sp>
      <p:sp>
        <p:nvSpPr>
          <p:cNvPr id="5530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700" b="1" dirty="0" smtClean="0">
                <a:latin typeface="Arial" pitchFamily="34" charset="0"/>
                <a:cs typeface="Arial" pitchFamily="34" charset="0"/>
              </a:rPr>
              <a:t>ПРИЗНАЧЕННЯ ДАТ ЗАХИСТУ ДИСЕРТАЦІЙ У 2020р</a:t>
            </a:r>
            <a:r>
              <a:rPr lang="uk-UA" sz="25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2700" y="817563"/>
            <a:ext cx="9144000" cy="60404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Зворотній відлік</a:t>
            </a:r>
            <a:endParaRPr lang="ru-RU" sz="36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3" name="Рисунок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2DD69-2B8C-4081-B62B-D7506568097D}" type="slidenum">
              <a:rPr lang="ru-RU"/>
              <a:pPr>
                <a:defRPr/>
              </a:pPr>
              <a:t>39</a:t>
            </a:fld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1571612"/>
            <a:ext cx="8286808" cy="7143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ВИДАЧА ДИПЛОМА МОН    До 31.12.2020 р.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трелка вверх 17"/>
          <p:cNvSpPr/>
          <p:nvPr/>
        </p:nvSpPr>
        <p:spPr>
          <a:xfrm>
            <a:off x="4357686" y="2285992"/>
            <a:ext cx="484632" cy="285752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2571744"/>
            <a:ext cx="8286808" cy="7143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ЗАСІДАННЯ АТЕСТАЦІЙНОЇ КОЛЕГІЇ МОН       ІІ половина грудня 2020 р.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3571876"/>
            <a:ext cx="8286808" cy="7143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ЗАСІДАННЯ ЕКСПЕРТНИХ РАД МОН    Листопад-початок грудня 2020 р.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трелка вверх 22"/>
          <p:cNvSpPr/>
          <p:nvPr/>
        </p:nvSpPr>
        <p:spPr>
          <a:xfrm>
            <a:off x="4429124" y="4286256"/>
            <a:ext cx="484632" cy="285752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0034" y="4572008"/>
            <a:ext cx="8286808" cy="7143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ПІДГОТОВКА АТЕСТАЦІЙНОЇ СПРАВИ ЗДОБУВАЧА        Жовтень 2020 р.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трелка вверх 24"/>
          <p:cNvSpPr/>
          <p:nvPr/>
        </p:nvSpPr>
        <p:spPr>
          <a:xfrm>
            <a:off x="4357686" y="3286124"/>
            <a:ext cx="484632" cy="285752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>
            <a:off x="4429124" y="5286388"/>
            <a:ext cx="484632" cy="285752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00034" y="5572140"/>
            <a:ext cx="8286808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ЗАХИСТ ДИСЕРТАЦІЇ В СПЕЦРАДІ    Вересень 2020 р.</a:t>
            </a:r>
            <a:r>
              <a:rPr lang="uk-UA" sz="2400" dirty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b="1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Нововведення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проекті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b="1" dirty="0" smtClean="0">
                <a:latin typeface="Arial" pitchFamily="34" charset="0"/>
                <a:cs typeface="Arial" pitchFamily="34" charset="0"/>
              </a:rPr>
            </a:b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endParaRPr lang="uk-UA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8435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7F846-97A8-4FE5-A0DD-1BA1EEF99FCC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313" y="928688"/>
            <a:ext cx="8643937" cy="557212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265113" indent="-2651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spc="-40" dirty="0">
                <a:latin typeface="Arial" pitchFamily="34" charset="0"/>
                <a:cs typeface="Arial" pitchFamily="34" charset="0"/>
              </a:rPr>
              <a:t>5.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Зменшено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публікацій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за темою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дисертації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здобуття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ступеня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доктора наук — до 20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, на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здобуття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ступеня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доктора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філософії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 — до 3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. Для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здобувачів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ступеня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доктора наук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зараховуватимуться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зокрема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статті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опубліковані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матеріалах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наукових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конференцій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конгресів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симпозіумів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семінарів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проводилися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інших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 державах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.  </a:t>
            </a:r>
          </a:p>
          <a:p>
            <a:pPr marL="265113" indent="-2651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spc="-40" dirty="0">
                <a:latin typeface="Arial" pitchFamily="34" charset="0"/>
                <a:cs typeface="Arial" pitchFamily="34" charset="0"/>
              </a:rPr>
              <a:t>6.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Скасовано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підготовку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 автореферату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крім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дисертації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поданої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здобуття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наукового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ступеня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доктора наук у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вигляді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опублікованої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монографії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.  </a:t>
            </a:r>
          </a:p>
          <a:p>
            <a:pPr marL="265113" indent="-2651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spc="-40" dirty="0">
                <a:latin typeface="Arial" pitchFamily="34" charset="0"/>
                <a:cs typeface="Arial" pitchFamily="34" charset="0"/>
              </a:rPr>
              <a:t>7.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Зменшено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перелік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40" dirty="0" err="1">
                <a:latin typeface="Arial" pitchFamily="34" charset="0"/>
                <a:cs typeface="Arial" pitchFamily="34" charset="0"/>
              </a:rPr>
              <a:t>документів</a:t>
            </a:r>
            <a:r>
              <a:rPr lang="ru-RU" sz="2200" b="1" spc="-4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здобувач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наукового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ступеня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подає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спеціалізованої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40" dirty="0" err="1">
                <a:latin typeface="Arial" pitchFamily="34" charset="0"/>
                <a:cs typeface="Arial" pitchFamily="34" charset="0"/>
              </a:rPr>
              <a:t>вченої</a:t>
            </a:r>
            <a:r>
              <a:rPr lang="ru-RU" sz="2200" spc="-40" dirty="0">
                <a:latin typeface="Arial" pitchFamily="34" charset="0"/>
                <a:cs typeface="Arial" pitchFamily="34" charset="0"/>
              </a:rPr>
              <a:t> ради.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b="1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Нововведення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проекті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b="1" dirty="0" smtClean="0">
                <a:latin typeface="Arial" pitchFamily="34" charset="0"/>
                <a:cs typeface="Arial" pitchFamily="34" charset="0"/>
              </a:rPr>
            </a:b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endParaRPr lang="uk-UA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9459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01046-C2D4-45E5-83D4-5D7AC3E9A748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313" y="928688"/>
            <a:ext cx="8786812" cy="557212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42913" indent="-4429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spc="-50" dirty="0">
                <a:latin typeface="Arial" pitchFamily="34" charset="0"/>
                <a:cs typeface="Arial" pitchFamily="34" charset="0"/>
              </a:rPr>
              <a:t>8.  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Відновлено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правову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норму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захисту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докторської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дис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ертації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вигляді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наукової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доповіді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сукупністю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статей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встановлено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 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вимоги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неї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.  </a:t>
            </a:r>
          </a:p>
          <a:p>
            <a:pPr marL="442913" indent="-4429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spc="-50" dirty="0">
                <a:latin typeface="Arial" pitchFamily="34" charset="0"/>
                <a:cs typeface="Arial" pitchFamily="34" charset="0"/>
              </a:rPr>
              <a:t>9.   До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повноважень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комісії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ради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з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попереднього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розгляду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офіційних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опонентів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віднесено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перевірку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відсутність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наявність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академічного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плагіату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. </a:t>
            </a:r>
          </a:p>
          <a:p>
            <a:pPr marL="442913" indent="-4429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spc="-50" dirty="0">
                <a:latin typeface="Arial" pitchFamily="34" charset="0"/>
                <a:cs typeface="Arial" pitchFamily="34" charset="0"/>
              </a:rPr>
              <a:t>10.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Відображено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можливість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підготовки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дисертації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в рамках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реалізації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права на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академічну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мобільність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та,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відповідно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до угоди про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подвійну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аспірантуру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проведення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спільного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захисту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з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видачею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двох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дипломів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доктора </a:t>
            </a:r>
            <a:r>
              <a:rPr lang="ru-RU" sz="2200" b="1" spc="-50" dirty="0" err="1">
                <a:latin typeface="Arial" pitchFamily="34" charset="0"/>
                <a:cs typeface="Arial" pitchFamily="34" charset="0"/>
              </a:rPr>
              <a:t>філософії</a:t>
            </a:r>
            <a:r>
              <a:rPr lang="ru-RU" sz="2200" b="1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відповідно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законодавства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держав -</a:t>
            </a:r>
            <a:r>
              <a:rPr lang="ru-RU" sz="2200" spc="-50" dirty="0" err="1">
                <a:latin typeface="Arial" pitchFamily="34" charset="0"/>
                <a:cs typeface="Arial" pitchFamily="34" charset="0"/>
              </a:rPr>
              <a:t>сторін</a:t>
            </a:r>
            <a:r>
              <a:rPr lang="ru-RU" sz="2200" spc="-50" dirty="0">
                <a:latin typeface="Arial" pitchFamily="34" charset="0"/>
                <a:cs typeface="Arial" pitchFamily="34" charset="0"/>
              </a:rPr>
              <a:t> угоди.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 стрелкой 24"/>
          <p:cNvCxnSpPr>
            <a:endCxn id="14" idx="2"/>
          </p:cNvCxnSpPr>
          <p:nvPr/>
        </p:nvCxnSpPr>
        <p:spPr>
          <a:xfrm>
            <a:off x="3857625" y="2857500"/>
            <a:ext cx="1785938" cy="1182688"/>
          </a:xfrm>
          <a:prstGeom prst="straightConnector1">
            <a:avLst/>
          </a:prstGeom>
          <a:ln w="152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813"/>
            <a:ext cx="9144000" cy="60721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048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/>
          <a:lstStyle/>
          <a:p>
            <a:endParaRPr lang="ru-RU" smtClean="0"/>
          </a:p>
        </p:txBody>
      </p:sp>
      <p:pic>
        <p:nvPicPr>
          <p:cNvPr id="20484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88" y="3500438"/>
            <a:ext cx="2928937" cy="1071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Разові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спеціалізовані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вчені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ради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50" y="1000125"/>
            <a:ext cx="3643313" cy="1857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Асп</a:t>
            </a:r>
            <a:r>
              <a:rPr lang="uk-UA" sz="28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іранти</a:t>
            </a: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що прикріплені до аспірантури з 1.09.2016 р.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72000" y="928688"/>
            <a:ext cx="4143375" cy="2143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Асп</a:t>
            </a:r>
            <a:r>
              <a:rPr lang="uk-UA" sz="2800" b="1" dirty="0" err="1">
                <a:solidFill>
                  <a:srgbClr val="4F6228"/>
                </a:solidFill>
                <a:latin typeface="Arial" pitchFamily="34" charset="0"/>
                <a:cs typeface="Arial" pitchFamily="34" charset="0"/>
              </a:rPr>
              <a:t>іранти</a:t>
            </a:r>
            <a:r>
              <a:rPr lang="uk-UA" sz="2800" b="1" dirty="0">
                <a:solidFill>
                  <a:srgbClr val="4F6228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rgbClr val="4F6228"/>
                </a:solidFill>
                <a:latin typeface="Arial" pitchFamily="34" charset="0"/>
                <a:cs typeface="Arial" pitchFamily="34" charset="0"/>
              </a:rPr>
              <a:t>що прикріплені до аспірантури до 1.09.2016 р. </a:t>
            </a:r>
            <a:endParaRPr lang="ru-RU" sz="2800" b="1" dirty="0">
              <a:solidFill>
                <a:srgbClr val="4F622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72063" y="5214938"/>
            <a:ext cx="3857625" cy="164306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Присудження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наукового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ступеня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кандидата наук </a:t>
            </a:r>
            <a:r>
              <a:rPr lang="ru-RU" b="1" u="sng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галузі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наук -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економічних</a:t>
            </a:r>
            <a:endParaRPr lang="ru-RU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313" y="5072063"/>
            <a:ext cx="4500562" cy="1643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Присудження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ступеня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доктора </a:t>
            </a:r>
            <a:r>
              <a:rPr lang="ru-RU" b="1" u="sng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філософії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PhD)</a:t>
            </a:r>
            <a:r>
              <a:rPr lang="uk-UA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галузі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знань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(29  </a:t>
            </a:r>
            <a:r>
              <a:rPr lang="ru-RU" i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міжнародні</a:t>
            </a:r>
            <a:r>
              <a:rPr lang="ru-RU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відносини</a:t>
            </a:r>
            <a:r>
              <a:rPr lang="ru-RU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uk-UA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та/або спеціальності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(292 </a:t>
            </a:r>
            <a:r>
              <a:rPr lang="ru-RU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міжнародні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економічні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відносини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643563" y="3286125"/>
            <a:ext cx="3071812" cy="150653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Діючі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спеціалізовані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вчені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ради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785938" y="2857500"/>
            <a:ext cx="484187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857375" y="4572000"/>
            <a:ext cx="484188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215188" y="3000375"/>
            <a:ext cx="484187" cy="285750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286625" y="4786313"/>
            <a:ext cx="484188" cy="42862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 rot="10800000" flipV="1">
            <a:off x="3286125" y="2786063"/>
            <a:ext cx="1892300" cy="1071562"/>
          </a:xfrm>
          <a:prstGeom prst="straightConnector1">
            <a:avLst/>
          </a:prstGeom>
          <a:ln w="152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929063" y="3143250"/>
            <a:ext cx="857250" cy="142875"/>
          </a:xfrm>
          <a:prstGeom prst="line">
            <a:avLst/>
          </a:prstGeom>
          <a:ln w="1079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000500" y="3143250"/>
            <a:ext cx="785813" cy="142875"/>
          </a:xfrm>
          <a:prstGeom prst="line">
            <a:avLst/>
          </a:prstGeom>
          <a:ln w="1079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2500" y="6492875"/>
            <a:ext cx="571500" cy="365125"/>
          </a:xfrm>
        </p:spPr>
        <p:txBody>
          <a:bodyPr/>
          <a:lstStyle/>
          <a:p>
            <a:pPr>
              <a:defRPr/>
            </a:pPr>
            <a:r>
              <a:rPr lang="ru-RU" sz="1400" dirty="0"/>
              <a:t> -</a:t>
            </a:r>
            <a:fld id="{2B07D0C2-CC4F-40EA-A141-7671739EA9B9}" type="slidenum">
              <a:rPr lang="ru-RU" sz="1400"/>
              <a:pPr>
                <a:defRPr/>
              </a:pPr>
              <a:t>6</a:t>
            </a:fld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spc="-100" dirty="0" smtClean="0">
                <a:latin typeface="Arial" pitchFamily="34" charset="0"/>
                <a:cs typeface="Arial" pitchFamily="34" charset="0"/>
              </a:rPr>
              <a:t>ПЕРЕДУМОВИ ЗАХИСТУ КАНДИДАТСЬКОЇ ДИСЕРТАЦІЇ</a:t>
            </a:r>
            <a:endParaRPr lang="ru-RU" sz="2800" b="1" spc="-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625" y="857250"/>
            <a:ext cx="8488363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Мати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ступінь магістра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(спеціаліста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1571625"/>
            <a:ext cx="8521700" cy="6334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Одержати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академічну довідку про завершення відповідної </a:t>
            </a:r>
            <a:r>
              <a:rPr lang="uk-UA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освітньо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-наукової програми;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2500313"/>
            <a:ext cx="8535988" cy="3571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Отримати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висновок наукового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керівника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uk-U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5" y="3214688"/>
            <a:ext cx="8561388" cy="9699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Опублікувати основні наукові результати дисертації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не менше ніж у трьох наукових публікаціях, які розкривають основний зміст дисертації.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25" y="4429125"/>
            <a:ext cx="8489950" cy="17859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Оформити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самостійно (особисто) виконану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дисертацію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 вигляді спеціально підготовленої кваліфікаційної наукової праці на правах рукопису, що містить нові науково обґрунтовані теоретичні та/або експериментальні результати проведених здобувачем досліджень.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0AE3E-0115-4D66-A0E5-7DFAE9616329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15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  <a:solidFill>
            <a:schemeClr val="accent2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spc="-100" dirty="0" smtClean="0">
                <a:latin typeface="Arial" pitchFamily="34" charset="0"/>
                <a:cs typeface="Arial" pitchFamily="34" charset="0"/>
              </a:rPr>
              <a:t>ПЕРЕДУМОВИ ЗАХИСТУ ДОКТОРСЬКОЇ </a:t>
            </a:r>
            <a:br>
              <a:rPr lang="uk-UA" sz="2800" b="1" spc="-100" dirty="0" smtClean="0">
                <a:latin typeface="Arial" pitchFamily="34" charset="0"/>
                <a:cs typeface="Arial" pitchFamily="34" charset="0"/>
              </a:rPr>
            </a:br>
            <a:r>
              <a:rPr lang="uk-UA" sz="2800" b="1" spc="-100" dirty="0" smtClean="0">
                <a:latin typeface="Arial" pitchFamily="34" charset="0"/>
                <a:cs typeface="Arial" pitchFamily="34" charset="0"/>
              </a:rPr>
              <a:t>ДИСЕРТАЦІЇ</a:t>
            </a:r>
            <a:endParaRPr lang="ru-RU" sz="2800" b="1" spc="-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80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3" y="928688"/>
            <a:ext cx="8715375" cy="56435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spc="-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Перебування в докторантурі  </a:t>
            </a:r>
          </a:p>
          <a:p>
            <a:pPr marL="457200" indent="-45720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spc="-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очною (денною) формою навчання</a:t>
            </a:r>
          </a:p>
          <a:p>
            <a:pPr marL="457200" indent="-45720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</a:t>
            </a:r>
          </a:p>
          <a:p>
            <a:pPr marL="457200" indent="-45720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самостійна підготовка  до захисту:</a:t>
            </a:r>
            <a:endParaRPr lang="uk-UA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36575" indent="-361950" fontAlgn="auto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uk-UA" sz="2400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мати </a:t>
            </a:r>
            <a:r>
              <a:rPr lang="uk-UA" sz="24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ступінь доктора філософії (кандидата наук);</a:t>
            </a:r>
          </a:p>
          <a:p>
            <a:pPr marL="536575" indent="-361950" fontAlgn="auto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uk-UA" sz="2400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представити наукові досягнення </a:t>
            </a:r>
            <a:r>
              <a:rPr lang="uk-UA" sz="2400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 узагальненням проведених самостійно оригінальних досліджень з отриманими науковими результатами, які забезпечують розв’язання важливої теоретичної або прикладної проблеми, мають загальнонаціональне або світове значення;</a:t>
            </a:r>
          </a:p>
          <a:p>
            <a:pPr marL="536575" indent="-361950" fontAlgn="auto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uk-UA" sz="2400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мати опубліковані праці </a:t>
            </a:r>
            <a:r>
              <a:rPr lang="uk-UA" sz="2400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темою наукових досягнень у вітчизняних і </a:t>
            </a:r>
            <a:r>
              <a:rPr lang="uk-U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міжнародних рецензованих фахових виданнях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uk-UA" sz="2200" b="1" spc="-5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DC9EA-8D55-47B0-AAE5-D95DB8C79A97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0125"/>
          </a:xfrm>
          <a:solidFill>
            <a:schemeClr val="accent2"/>
          </a:solidFill>
        </p:spPr>
        <p:txBody>
          <a:bodyPr/>
          <a:lstStyle/>
          <a:p>
            <a:r>
              <a:rPr lang="en-US" sz="2800" b="1" smtClean="0">
                <a:latin typeface="Arial" charset="0"/>
                <a:cs typeface="Arial" charset="0"/>
              </a:rPr>
              <a:t>     </a:t>
            </a:r>
            <a:r>
              <a:rPr lang="uk-UA" sz="2800" b="1" smtClean="0">
                <a:latin typeface="Arial" charset="0"/>
                <a:cs typeface="Arial" charset="0"/>
              </a:rPr>
              <a:t>ЗДОБУВАЧІ НАУКОВОГО СТУПЕНЯ </a:t>
            </a:r>
            <a:br>
              <a:rPr lang="uk-UA" sz="2800" b="1" smtClean="0">
                <a:latin typeface="Arial" charset="0"/>
                <a:cs typeface="Arial" charset="0"/>
              </a:rPr>
            </a:br>
            <a:r>
              <a:rPr lang="uk-UA" sz="2800" b="1" smtClean="0">
                <a:latin typeface="Arial" charset="0"/>
                <a:cs typeface="Arial" charset="0"/>
              </a:rPr>
              <a:t>КАНДИДАТА НАУК ТА </a:t>
            </a:r>
            <a:r>
              <a:rPr lang="en-US" sz="2800" b="1" smtClean="0">
                <a:latin typeface="Arial" charset="0"/>
                <a:cs typeface="Arial" charset="0"/>
              </a:rPr>
              <a:t>PhD</a:t>
            </a:r>
            <a:endParaRPr lang="ru-RU" sz="2800" b="1" smtClean="0">
              <a:latin typeface="Arial" charset="0"/>
              <a:cs typeface="Arial" charset="0"/>
            </a:endParaRPr>
          </a:p>
        </p:txBody>
      </p:sp>
      <p:pic>
        <p:nvPicPr>
          <p:cNvPr id="23554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3EC9A14-4B46-4AB7-8A64-79E70606D638}" type="slidenum">
              <a:rPr lang="ru-RU" sz="1400"/>
              <a:pPr>
                <a:defRPr/>
              </a:pPr>
              <a:t>9</a:t>
            </a:fld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1142984"/>
            <a:ext cx="8215370" cy="7143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Аспірантура</a:t>
            </a:r>
            <a:r>
              <a:rPr lang="uk-UA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(прикріплення)</a:t>
            </a:r>
            <a:endParaRPr lang="ru-RU" sz="2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2143116"/>
            <a:ext cx="221457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06.09.2014 року</a:t>
            </a: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3286124"/>
            <a:ext cx="2143140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Наказ МОН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 17.10.2012 р. № 1112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86050" y="2143116"/>
            <a:ext cx="2756032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 06.09.2014 року</a:t>
            </a: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00298" y="4429132"/>
            <a:ext cx="3286148" cy="22145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статті: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spc="-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 (у т.ч. 1 монографія) та зарубіжні: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spc="-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(</a:t>
            </a:r>
            <a:r>
              <a:rPr lang="en-US" sz="2000" b="1" spc="-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Q1-Q3) </a:t>
            </a:r>
            <a:r>
              <a:rPr lang="uk-UA" sz="2000" b="1" spc="-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за</a:t>
            </a:r>
            <a:r>
              <a:rPr lang="en-US" sz="2000" b="1" spc="-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uk-UA" sz="2000" b="1" spc="-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публікації.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 01.09.2020 р.: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(МОН) + 1(</a:t>
            </a:r>
            <a:r>
              <a:rPr lang="uk-UA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/ОЕСР)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43636" y="2143116"/>
            <a:ext cx="2857520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 01.09.2016 року</a:t>
            </a: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43636" y="3214686"/>
            <a:ext cx="2786066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Постанова КМУ від 06.03.2019р.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167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0" y="4429132"/>
            <a:ext cx="2285984" cy="1571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статей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(МОН) + 1 (зарубіжна/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spc="-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наукометрична</a:t>
            </a:r>
            <a:r>
              <a:rPr lang="uk-UA" sz="2000" b="1" spc="-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spc="-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14612" y="3286124"/>
            <a:ext cx="2857520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Наказ МОН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 23.09.2019р.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1220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29322" y="4357694"/>
            <a:ext cx="3214678" cy="22145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статті: 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МОН (у т.ч. 1 монографія)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/ОЕСР),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(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Q1-Q3)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за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uk-UA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публікації</a:t>
            </a:r>
            <a:endParaRPr lang="ru-RU" sz="2000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1142976" y="1857364"/>
            <a:ext cx="250033" cy="28575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1142976" y="3071810"/>
            <a:ext cx="250033" cy="28575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1142976" y="4143380"/>
            <a:ext cx="250033" cy="28575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4000496" y="1857364"/>
            <a:ext cx="250033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000496" y="3000372"/>
            <a:ext cx="250033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4000496" y="4143380"/>
            <a:ext cx="250033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554544" y="1866878"/>
            <a:ext cx="250033" cy="28575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7572396" y="3000372"/>
            <a:ext cx="250033" cy="28575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7643834" y="4071942"/>
            <a:ext cx="250033" cy="28575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2739</TotalTime>
  <Words>2695</Words>
  <Application>Microsoft Office PowerPoint</Application>
  <PresentationFormat>Экран (4:3)</PresentationFormat>
  <Paragraphs>426</Paragraphs>
  <Slides>39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2" baseType="lpstr">
      <vt:lpstr>Calibri</vt:lpstr>
      <vt:lpstr>Arial</vt:lpstr>
      <vt:lpstr>Тема Office</vt:lpstr>
      <vt:lpstr>Слайд 1</vt:lpstr>
      <vt:lpstr> Нормативні документи </vt:lpstr>
      <vt:lpstr>  Нововведення в проекті: </vt:lpstr>
      <vt:lpstr>  Нововведення в проекті: </vt:lpstr>
      <vt:lpstr>  Нововведення в проекті: </vt:lpstr>
      <vt:lpstr>Слайд 6</vt:lpstr>
      <vt:lpstr>ПЕРЕДУМОВИ ЗАХИСТУ КАНДИДАТСЬКОЇ ДИСЕРТАЦІЇ</vt:lpstr>
      <vt:lpstr>ПЕРЕДУМОВИ ЗАХИСТУ ДОКТОРСЬКОЇ  ДИСЕРТАЦІЇ</vt:lpstr>
      <vt:lpstr>     ЗДОБУВАЧІ НАУКОВОГО СТУПЕНЯ  КАНДИДАТА НАУК ТА PhD</vt:lpstr>
      <vt:lpstr>Слайд 10</vt:lpstr>
      <vt:lpstr>ПУБЛІКАЦІЇ ЗА ТЕМОЮ ДИСЕРТАЦІЇ</vt:lpstr>
      <vt:lpstr>ПЕРЕДУМОВИ ЗАХИСТУ ДИСЕРТАЦІЇ</vt:lpstr>
      <vt:lpstr>ПУБЛІКАЦІЇ ЗА ТЕМОЮ ДИСЕРТАЦІЇ</vt:lpstr>
      <vt:lpstr>Умови зарахування публікацій</vt:lpstr>
      <vt:lpstr>         ВИМОГИ ДО ОПУБЛІКУВАННЯ РЕЗУЛЬТАТІВ ДИСЕРТАЦІЙ </vt:lpstr>
      <vt:lpstr>         ВИМОГИ ДО ОПУБЛІКУВАННЯ РЕЗУЛЬТАТІВ ДИСЕРТАЦІЙ </vt:lpstr>
      <vt:lpstr>         ВИМОГИ ДО ОПУБЛІКУВАННЯ РЕЗУЛЬТАТІВ ДИСЕРТАЦІЙ </vt:lpstr>
      <vt:lpstr>         ВИМОГИ ДО ОПУБЛІКУВАННЯ РЕЗУЛЬТАТІВ ДИСЕРТАЦІЙ </vt:lpstr>
      <vt:lpstr> ЗАХИСТ ДИСЕРТАЦІЇ НА ЗДОБУТТЯ НАУКОВОГО СТУПЕНЯ КАНДИДАТА НАУК</vt:lpstr>
      <vt:lpstr> ЗАХИСТ ДИСЕРТАЦІЇ НА ЗДОБУТТЯ НАУКОВОГО СТУПЕНЯ ДОКТОРА НАУК</vt:lpstr>
      <vt:lpstr> ЗАХИСТ ДИСЕРТАЦІЇ ДОКТОРА НАУК</vt:lpstr>
      <vt:lpstr>КВАРТИЛІ ЖУРНАЛІВ</vt:lpstr>
      <vt:lpstr>КВАРТИЛІ ЖУРНАЛІВ</vt:lpstr>
      <vt:lpstr>ПУНКТИ НАКАЗУ, ЯКІ ЩЕ НЕ Є ЧИННИМИ</vt:lpstr>
      <vt:lpstr>         ВИМОГИ ДО ОПУБЛІКУВАННЯ МОНОГРАФІЇ </vt:lpstr>
      <vt:lpstr>         ОФОРМЛЕННЯ ДИСЕРТАЦІЇ  </vt:lpstr>
      <vt:lpstr>АЛГОРИТМ АТЕСТАЦІЇ ЗДОБУВАЧА</vt:lpstr>
      <vt:lpstr>АЛГОРИТМ АТЕСТАЦІЇ ЗДОБУВАЧА</vt:lpstr>
      <vt:lpstr>ПОПЕРЕДНЯ ЕКСПЕРТИЗА ДИСЕРТАЦІЇ</vt:lpstr>
      <vt:lpstr>ПОПЕРЕДНЯ ЕКСПЕРТИЗА ДИСЕРТАЦІЇ</vt:lpstr>
      <vt:lpstr>УТВОРЕННЯ РАДИ ДЛЯ ПРОВЕДЕННЯ ЗАХИСТУ ДИСЕРТАЦІЇ</vt:lpstr>
      <vt:lpstr>Склад спеціалізованої вченої ради</vt:lpstr>
      <vt:lpstr>УТВОРЕННЯ РАДИ ДЛЯ ПРОВЕДЕННЯ ЗАХИСТУ ДИСЕРТАЦІЇ</vt:lpstr>
      <vt:lpstr>УТВОРЕННЯ РАДИ ДЛЯ ПРОВЕДЕННЯ ЗАХИСТУ ДИСЕРТАЦІЇ</vt:lpstr>
      <vt:lpstr>ПУБЛІЧНИЙ ЗАХИСТ ДИСЕРТАЦІЇ</vt:lpstr>
      <vt:lpstr>ЕКСПЕРТИЗА ДИСЕРТАЦІІ В МОН</vt:lpstr>
      <vt:lpstr>РІШЕННЯ ПРО ВИДАЧУ ДИПЛОМА PhD</vt:lpstr>
      <vt:lpstr>РІШЕННЯ ПРО ВИДАЧУ ДИПЛОМА PhD</vt:lpstr>
      <vt:lpstr> ПРИЗНАЧЕННЯ ДАТ ЗАХИСТУ ДИСЕРТАЦІЙ У 2020р.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</cp:lastModifiedBy>
  <cp:revision>374</cp:revision>
  <dcterms:created xsi:type="dcterms:W3CDTF">2019-05-19T10:19:56Z</dcterms:created>
  <dcterms:modified xsi:type="dcterms:W3CDTF">2019-11-23T20:39:58Z</dcterms:modified>
</cp:coreProperties>
</file>