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9" r:id="rId4"/>
    <p:sldId id="276" r:id="rId5"/>
    <p:sldId id="263" r:id="rId6"/>
    <p:sldId id="274" r:id="rId7"/>
    <p:sldId id="260" r:id="rId8"/>
    <p:sldId id="261" r:id="rId9"/>
    <p:sldId id="271" r:id="rId10"/>
    <p:sldId id="262" r:id="rId11"/>
    <p:sldId id="277" r:id="rId12"/>
    <p:sldId id="266" r:id="rId13"/>
    <p:sldId id="267" r:id="rId14"/>
    <p:sldId id="268" r:id="rId15"/>
    <p:sldId id="269" r:id="rId16"/>
    <p:sldId id="270" r:id="rId17"/>
    <p:sldId id="273" r:id="rId18"/>
    <p:sldId id="272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8158-6B0C-4B5A-8793-C6F6A69E35EF}" type="datetimeFigureOut">
              <a:rPr lang="uk-UA" smtClean="0"/>
              <a:pPr/>
              <a:t>16.11.2017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2FB8-E7B0-44BD-AE9C-D37F10F7A0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8158-6B0C-4B5A-8793-C6F6A69E35EF}" type="datetimeFigureOut">
              <a:rPr lang="uk-UA" smtClean="0"/>
              <a:pPr/>
              <a:t>16.11.2017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2FB8-E7B0-44BD-AE9C-D37F10F7A0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8158-6B0C-4B5A-8793-C6F6A69E35EF}" type="datetimeFigureOut">
              <a:rPr lang="uk-UA" smtClean="0"/>
              <a:pPr/>
              <a:t>16.11.2017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2FB8-E7B0-44BD-AE9C-D37F10F7A0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8158-6B0C-4B5A-8793-C6F6A69E35EF}" type="datetimeFigureOut">
              <a:rPr lang="uk-UA" smtClean="0"/>
              <a:pPr/>
              <a:t>16.11.2017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2FB8-E7B0-44BD-AE9C-D37F10F7A0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8158-6B0C-4B5A-8793-C6F6A69E35EF}" type="datetimeFigureOut">
              <a:rPr lang="uk-UA" smtClean="0"/>
              <a:pPr/>
              <a:t>16.11.2017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2FB8-E7B0-44BD-AE9C-D37F10F7A0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8158-6B0C-4B5A-8793-C6F6A69E35EF}" type="datetimeFigureOut">
              <a:rPr lang="uk-UA" smtClean="0"/>
              <a:pPr/>
              <a:t>16.11.2017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2FB8-E7B0-44BD-AE9C-D37F10F7A0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8158-6B0C-4B5A-8793-C6F6A69E35EF}" type="datetimeFigureOut">
              <a:rPr lang="uk-UA" smtClean="0"/>
              <a:pPr/>
              <a:t>16.11.2017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2FB8-E7B0-44BD-AE9C-D37F10F7A0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8158-6B0C-4B5A-8793-C6F6A69E35EF}" type="datetimeFigureOut">
              <a:rPr lang="uk-UA" smtClean="0"/>
              <a:pPr/>
              <a:t>16.11.2017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2FB8-E7B0-44BD-AE9C-D37F10F7A0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8158-6B0C-4B5A-8793-C6F6A69E35EF}" type="datetimeFigureOut">
              <a:rPr lang="uk-UA" smtClean="0"/>
              <a:pPr/>
              <a:t>16.11.2017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2FB8-E7B0-44BD-AE9C-D37F10F7A0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8158-6B0C-4B5A-8793-C6F6A69E35EF}" type="datetimeFigureOut">
              <a:rPr lang="uk-UA" smtClean="0"/>
              <a:pPr/>
              <a:t>16.11.2017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2FB8-E7B0-44BD-AE9C-D37F10F7A0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8158-6B0C-4B5A-8793-C6F6A69E35EF}" type="datetimeFigureOut">
              <a:rPr lang="uk-UA" smtClean="0"/>
              <a:pPr/>
              <a:t>16.11.2017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2FB8-E7B0-44BD-AE9C-D37F10F7A0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8158-6B0C-4B5A-8793-C6F6A69E35EF}" type="datetimeFigureOut">
              <a:rPr lang="uk-UA" smtClean="0"/>
              <a:pPr/>
              <a:t>16.11.2017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62FB8-E7B0-44BD-AE9C-D37F10F7A0B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_________Microsoft_Office_Word5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___Microsoft_Office_Word7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2.doc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99695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Методичний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семінар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“Особливості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організації та проведення практик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студентів”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589240"/>
            <a:ext cx="7840960" cy="108012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Допов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ідач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к.е.н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.,ст. викладач кафедри міжнародних економічних відносин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факультетський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практики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Фірсанова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В.О.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564904"/>
            <a:ext cx="44644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76672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Зразки наказів (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вид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uk-UA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476672"/>
          <a:ext cx="4644008" cy="6381328"/>
        </p:xfrm>
        <a:graphic>
          <a:graphicData uri="http://schemas.openxmlformats.org/presentationml/2006/ole">
            <p:oleObj spid="_x0000_s18434" name="Документ" r:id="rId3" imgW="6619674" imgH="9121805" progId="Word.Document.12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>
            <p:ph idx="1"/>
          </p:nvPr>
        </p:nvGraphicFramePr>
        <p:xfrm>
          <a:off x="4355976" y="476672"/>
          <a:ext cx="4788024" cy="6381328"/>
        </p:xfrm>
        <a:graphic>
          <a:graphicData uri="http://schemas.openxmlformats.org/presentationml/2006/ole">
            <p:oleObj spid="_x0000_s18435" name="Документ" r:id="rId4" imgW="6535280" imgH="704381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Службова записка (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загальний вид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/>
          <a:lstStyle/>
          <a:p>
            <a:pPr>
              <a:buNone/>
            </a:pPr>
            <a:endParaRPr lang="uk-UA" dirty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0" y="404664"/>
          <a:ext cx="4572000" cy="6453336"/>
        </p:xfrm>
        <a:graphic>
          <a:graphicData uri="http://schemas.openxmlformats.org/presentationml/2006/ole">
            <p:oleObj spid="_x0000_s61442" name="Документ" r:id="rId3" imgW="6309752" imgH="8805582" progId="Word.Document.12">
              <p:embed/>
            </p:oleObj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4572000" y="476672"/>
          <a:ext cx="4572000" cy="3240360"/>
        </p:xfrm>
        <a:graphic>
          <a:graphicData uri="http://schemas.openxmlformats.org/presentationml/2006/ole">
            <p:oleObj spid="_x0000_s61443" name="Документ" r:id="rId4" imgW="5925852" imgH="324228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949280"/>
            <a:ext cx="8229600" cy="332656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Повідомлення про прибуття на базу практики  </a:t>
            </a:r>
            <a:endParaRPr lang="uk-UA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352928" cy="6597352"/>
          </a:xfrm>
        </p:spPr>
        <p:txBody>
          <a:bodyPr/>
          <a:lstStyle/>
          <a:p>
            <a:pPr>
              <a:buNone/>
            </a:pPr>
            <a:endParaRPr lang="uk-UA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115616" y="0"/>
          <a:ext cx="6912768" cy="6858000"/>
        </p:xfrm>
        <a:graphic>
          <a:graphicData uri="http://schemas.openxmlformats.org/presentationml/2006/ole">
            <p:oleObj spid="_x0000_s23554" name="Документ" r:id="rId3" imgW="5925852" imgH="859897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>
              <a:buNone/>
            </a:pPr>
            <a:endParaRPr lang="uk-UA" dirty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0" y="0"/>
          <a:ext cx="9086850" cy="7272338"/>
        </p:xfrm>
        <a:graphic>
          <a:graphicData uri="http://schemas.openxmlformats.org/presentationml/2006/ole">
            <p:oleObj spid="_x0000_s24580" name="Документ" r:id="rId3" imgW="9767957" imgH="7788253" progId="Word.Document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3568" y="2636912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uk-UA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0"/>
          <a:ext cx="8901113" cy="6886575"/>
        </p:xfrm>
        <a:graphic>
          <a:graphicData uri="http://schemas.openxmlformats.org/presentationml/2006/ole">
            <p:oleObj spid="_x0000_s25602" name="Документ" r:id="rId3" imgW="9744517" imgH="751747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presentationml/2006/ole">
            <p:oleObj spid="_x0000_s26626" name="Документ" r:id="rId3" imgW="9777329" imgH="640240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uk-UA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9072563" cy="5986463"/>
        </p:xfrm>
        <a:graphic>
          <a:graphicData uri="http://schemas.openxmlformats.org/presentationml/2006/ole">
            <p:oleObj spid="_x0000_s27650" name="Документ" r:id="rId3" imgW="9783819" imgH="643652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1764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Звіти та щоденники з практики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повинні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зберігатися на кафедрі протягом року. 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заочної (дистанційної) форми практики, звіти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можуть зберігатися в системі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cap="all" dirty="0" err="1" smtClean="0">
                <a:latin typeface="Times New Roman" pitchFamily="18" charset="0"/>
                <a:cs typeface="Times New Roman" pitchFamily="18" charset="0"/>
              </a:rPr>
              <a:t>oodle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але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бажано, щоб вони були роздруковані.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Захист практики відбуваються на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звітній конференції АБО на</a:t>
            </a:r>
          </a:p>
          <a:p>
            <a:pPr algn="just">
              <a:buNone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засіданні кафедри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Всі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керівники підписують звітні документи студентів (звіти,</a:t>
            </a:r>
          </a:p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щоденники та залікові книжки). </a:t>
            </a:r>
          </a:p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Захист з практики має відбутися не пізніше, аніж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just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до залікового тижня. Якщо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практика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проходила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just"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літній період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захист звітів відбувається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до залікового тижня</a:t>
            </a:r>
          </a:p>
          <a:p>
            <a:pPr algn="just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зимової сесії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студентів 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заочної (дистанційної)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форми навчання – захист</a:t>
            </a:r>
          </a:p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звітів з практики відбувається на останній день екзаменаційної</a:t>
            </a:r>
          </a:p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сесії.</a:t>
            </a:r>
          </a:p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Захист звітів студентів обов’язково супроводжуються</a:t>
            </a:r>
          </a:p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презентацією. </a:t>
            </a:r>
          </a:p>
          <a:p>
            <a:pPr algn="just"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26876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Нормативно-правова база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практики   </a:t>
            </a:r>
            <a:endParaRPr lang="uk-U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Наказ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08.04.1993 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93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практики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вищих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оложення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just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Харківському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національному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Каразіна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яке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затверджено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рішенням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вченої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ради</a:t>
            </a:r>
          </a:p>
          <a:p>
            <a:pPr algn="just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27.03.2017 р. та введено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дію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наказом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ректора № 0202-1/155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21.04.2017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533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практик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нормативно-правово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базою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проведенню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практик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переддипломна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педагогічна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ексурсійна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імітаційна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2098" y="2132856"/>
            <a:ext cx="4852391" cy="371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галузей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науки,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державного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тому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кордоном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науково-дослідних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інститутах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ровідних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лабораторіях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центрах (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 тому</a:t>
            </a:r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кордоном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кафедрах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підрозділах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проходження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практики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програмою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практики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яка  </a:t>
            </a: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розробляється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кафедрою.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Бази практик факультету МЕВ та ТБ:</a:t>
            </a:r>
            <a:endParaRPr lang="uk-U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046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Підприємства, які займаються зовнішньоекономічною діяльністю; </a:t>
            </a:r>
          </a:p>
          <a:p>
            <a:pPr lvl="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Департаменти Харківської обласної Державної адміністрації та Харківської міської ради;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Туристичні підприємства;</a:t>
            </a:r>
          </a:p>
          <a:p>
            <a:pPr lvl="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Готелі;</a:t>
            </a:r>
          </a:p>
          <a:p>
            <a:pPr lvl="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Підприємства, які займаються юридичною діяльністю.</a:t>
            </a:r>
          </a:p>
          <a:p>
            <a:pPr lvl="0" algn="just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Бази практик в особі їх перших керівників разом з вищими</a:t>
            </a:r>
          </a:p>
          <a:p>
            <a:pPr>
              <a:buNone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навчальними закладами несуть відповідальність за</a:t>
            </a:r>
          </a:p>
          <a:p>
            <a:pPr>
              <a:buNone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організацію, якість і результати практики студентів.</a:t>
            </a:r>
          </a:p>
          <a:p>
            <a:pPr>
              <a:buNone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Обов'язки безпосередніх керівників, призначених базами </a:t>
            </a:r>
          </a:p>
          <a:p>
            <a:pPr>
              <a:buNone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практики, зазначені в окремих розділах договорів.</a:t>
            </a:r>
            <a:endParaRPr lang="ru-RU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33265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Договори з базами практик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0" y="188640"/>
          <a:ext cx="4535488" cy="6669360"/>
        </p:xfrm>
        <a:graphic>
          <a:graphicData uri="http://schemas.openxmlformats.org/presentationml/2006/ole">
            <p:oleObj spid="_x0000_s37889" name="Документ" r:id="rId3" imgW="6248343" imgH="9707017" progId="Word.Document.12">
              <p:embed/>
            </p:oleObj>
          </a:graphicData>
        </a:graphic>
      </p:graphicFrame>
      <p:graphicFrame>
        <p:nvGraphicFramePr>
          <p:cNvPr id="37890" name="Object 2"/>
          <p:cNvGraphicFramePr>
            <a:graphicFrameLocks noChangeAspect="1"/>
          </p:cNvGraphicFramePr>
          <p:nvPr>
            <p:ph idx="1"/>
          </p:nvPr>
        </p:nvGraphicFramePr>
        <p:xfrm>
          <a:off x="4499992" y="260648"/>
          <a:ext cx="4644008" cy="6597352"/>
        </p:xfrm>
        <a:graphic>
          <a:graphicData uri="http://schemas.openxmlformats.org/presentationml/2006/ole">
            <p:oleObj spid="_x0000_s37890" name="Документ" r:id="rId4" imgW="6260912" imgH="845438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Затверджені наказом ректора університету від 15.02.2017 р.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                        № 0108-1/042 науково методичними працівниками:</a:t>
            </a:r>
          </a:p>
          <a:p>
            <a:pPr algn="ctr">
              <a:buNone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Інструкція з охорони праці № 55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для студентів, які</a:t>
            </a:r>
          </a:p>
          <a:p>
            <a:pPr algn="ctr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направляються для проходження практики на бази університету</a:t>
            </a:r>
          </a:p>
          <a:p>
            <a:pPr algn="ctr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та сторонніх організацій.</a:t>
            </a:r>
          </a:p>
          <a:p>
            <a:pPr algn="ctr">
              <a:buNone/>
            </a:pPr>
            <a:endParaRPr lang="uk-UA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Інструкція з охорони праці № 94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 безпеки</a:t>
            </a:r>
          </a:p>
          <a:p>
            <a:pPr algn="ctr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життєдіяльності для учасників навчально-виховного</a:t>
            </a:r>
          </a:p>
          <a:p>
            <a:pPr algn="ctr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процесу.</a:t>
            </a:r>
          </a:p>
          <a:p>
            <a:pPr algn="ctr">
              <a:buNone/>
            </a:pP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Мати у наявності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інструкцію з охорони праці № 108</a:t>
            </a:r>
          </a:p>
          <a:p>
            <a:pPr algn="ctr">
              <a:buNone/>
            </a:pP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науково педагогічних працівників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Підписані інструктажі з безпеки по практикам  зберігаються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протягом 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років на кафедрі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40466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Інструктажі з охорони праці</a:t>
            </a:r>
            <a:endParaRPr lang="uk-U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Зразки інструктажів </a:t>
            </a:r>
            <a:endParaRPr lang="uk-U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3501009"/>
          <a:ext cx="7344815" cy="3356991"/>
        </p:xfrm>
        <a:graphic>
          <a:graphicData uri="http://schemas.openxmlformats.org/drawingml/2006/table">
            <a:tbl>
              <a:tblPr/>
              <a:tblGrid>
                <a:gridCol w="898694"/>
                <a:gridCol w="1435504"/>
                <a:gridCol w="1435504"/>
                <a:gridCol w="1347408"/>
                <a:gridCol w="1008057"/>
                <a:gridCol w="1219648"/>
              </a:tblGrid>
              <a:tr h="24016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</a:rPr>
                        <a:t>№</a:t>
                      </a:r>
                      <a:endParaRPr lang="uk-UA" sz="1000" dirty="0">
                        <a:latin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</a:rPr>
                        <a:t>Прізвище, ім’я, по-батькові особи, яку інструктують</a:t>
                      </a:r>
                      <a:endParaRPr lang="uk-UA" sz="1000">
                        <a:latin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</a:rPr>
                        <a:t>Дата проведення інструктажу</a:t>
                      </a:r>
                      <a:endParaRPr lang="uk-UA" sz="1000" dirty="0">
                        <a:latin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</a:rPr>
                        <a:t>Прізвище, ім’я, по-батькові особи, яка проводила інструктаж</a:t>
                      </a:r>
                      <a:endParaRPr lang="uk-UA" sz="1000" dirty="0">
                        <a:latin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</a:rPr>
                        <a:t>Підпис</a:t>
                      </a:r>
                      <a:endParaRPr lang="uk-UA" sz="1000">
                        <a:latin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44101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</a:rPr>
                        <a:t>особа, </a:t>
                      </a:r>
                      <a:r>
                        <a:rPr lang="uk-UA" sz="1200" dirty="0">
                          <a:latin typeface="Times New Roman"/>
                        </a:rPr>
                        <a:t>яка проводила інструктаж</a:t>
                      </a:r>
                      <a:endParaRPr lang="uk-UA" sz="1000" dirty="0">
                        <a:latin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</a:rPr>
                        <a:t>особа, </a:t>
                      </a:r>
                      <a:r>
                        <a:rPr lang="uk-UA" sz="1200" dirty="0">
                          <a:latin typeface="Times New Roman"/>
                        </a:rPr>
                        <a:t>яку інструктують</a:t>
                      </a:r>
                      <a:endParaRPr lang="uk-UA" sz="1000" dirty="0">
                        <a:latin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</a:rPr>
                        <a:t>1.</a:t>
                      </a:r>
                      <a:endParaRPr lang="uk-UA" sz="1000" dirty="0">
                        <a:latin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5030" algn="l"/>
                          <a:tab pos="1624330" algn="l"/>
                        </a:tabLst>
                      </a:pP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000" dirty="0">
                        <a:latin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</a:rPr>
                        <a:t>2</a:t>
                      </a:r>
                      <a:r>
                        <a:rPr lang="uk-UA" sz="1200" dirty="0" smtClean="0">
                          <a:latin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000" dirty="0">
                        <a:latin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5030" algn="l"/>
                          <a:tab pos="1624330" algn="l"/>
                        </a:tabLst>
                      </a:pP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000" dirty="0">
                        <a:latin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32656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4713" algn="l"/>
                <a:tab pos="1624013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Зберігати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4713" algn="l"/>
                <a:tab pos="1624013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протягом 2 років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4713" algn="l"/>
                <a:tab pos="1624013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після завершення робіт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4713" algn="l"/>
                <a:tab pos="1624013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Харківський національний університет імені В. Н.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Каразіна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4713" algn="l"/>
                <a:tab pos="1624013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РЕЄСТРАЦІЯ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4713" algn="l"/>
                <a:tab pos="1624013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вступного інструктажу з охорони праці для студентів та слухачів  під час трудового та професійного навчання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4713" algn="l"/>
                <a:tab pos="1624013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Факультет: </a:t>
            </a:r>
            <a:r>
              <a:rPr kumimoji="0" lang="uk-U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Міжнародних економічних відносин та туристичного бізнесу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4713" algn="l"/>
                <a:tab pos="1624013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Курс, група _____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4713" algn="l"/>
                <a:tab pos="1624013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Вступний інструктаж проводиться за інструкцією з охорони праці №</a:t>
            </a:r>
            <a:r>
              <a:rPr kumimoji="0" lang="uk-U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55,94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Всі направлення на практики документально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оформлюються у вигляді наказів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(ОБОВ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ЯЗКОВО</a:t>
            </a:r>
            <a:r>
              <a:rPr lang="uk-U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!!!). </a:t>
            </a:r>
            <a:endParaRPr lang="uk-UA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Накази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оформляються та підписуються за</a:t>
            </a:r>
          </a:p>
          <a:p>
            <a:pPr marL="514350" indent="-514350" algn="just">
              <a:buAutoNum type="arabicPlain" startAt="3"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тижні або за місяць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 початку практики. </a:t>
            </a:r>
          </a:p>
          <a:p>
            <a:pPr marL="514350" indent="-51435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Всі копії наказів зберігаються на кафедрах</a:t>
            </a:r>
          </a:p>
          <a:p>
            <a:pPr marL="514350" indent="-514350" algn="just">
              <a:buNone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років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після закінчення практики (до</a:t>
            </a:r>
          </a:p>
          <a:p>
            <a:pPr marL="514350" indent="-51435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списання наказів).</a:t>
            </a:r>
          </a:p>
          <a:p>
            <a:pPr>
              <a:buNone/>
            </a:pPr>
            <a:endParaRPr lang="uk-UA" dirty="0"/>
          </a:p>
        </p:txBody>
      </p:sp>
      <p:graphicFrame>
        <p:nvGraphicFramePr>
          <p:cNvPr id="59393" name="Содержимое 8"/>
          <p:cNvGraphicFramePr>
            <a:graphicFrameLocks noChangeAspect="1"/>
          </p:cNvGraphicFramePr>
          <p:nvPr/>
        </p:nvGraphicFramePr>
        <p:xfrm>
          <a:off x="4860032" y="4293096"/>
          <a:ext cx="2880320" cy="2232248"/>
        </p:xfrm>
        <a:graphic>
          <a:graphicData uri="http://schemas.openxmlformats.org/presentationml/2006/ole">
            <p:oleObj spid="_x0000_s59393" name="Документ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6923</TotalTime>
  <Words>614</Words>
  <Application>Microsoft Office PowerPoint</Application>
  <PresentationFormat>Экран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Документ</vt:lpstr>
      <vt:lpstr>Документ Microsoft Office Word</vt:lpstr>
      <vt:lpstr> Методичний семінар  “Особливості організації та проведення практик студентів” </vt:lpstr>
      <vt:lpstr>Нормативно-правова база по проведенню практики   </vt:lpstr>
      <vt:lpstr>Слайд 3</vt:lpstr>
      <vt:lpstr>Слайд 4</vt:lpstr>
      <vt:lpstr>Бази практик факультету МЕВ та ТБ:</vt:lpstr>
      <vt:lpstr>Договори з базами практик</vt:lpstr>
      <vt:lpstr>Інструктажі з охорони праці</vt:lpstr>
      <vt:lpstr>Зразки інструктажів </vt:lpstr>
      <vt:lpstr>Слайд 9</vt:lpstr>
      <vt:lpstr>Зразки наказів (загальний вид) </vt:lpstr>
      <vt:lpstr>Службова записка (загальний вид)</vt:lpstr>
      <vt:lpstr>Повідомлення про прибуття на базу практики  </vt:lpstr>
      <vt:lpstr>Слайд 13</vt:lpstr>
      <vt:lpstr>Слайд 14</vt:lpstr>
      <vt:lpstr>Слайд 15</vt:lpstr>
      <vt:lpstr>Слайд 16</vt:lpstr>
      <vt:lpstr>Слайд 17</vt:lpstr>
      <vt:lpstr>Захист практик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Методичний семінар</dc:title>
  <dc:creator>Violetta</dc:creator>
  <cp:lastModifiedBy>Violetta</cp:lastModifiedBy>
  <cp:revision>297</cp:revision>
  <dcterms:created xsi:type="dcterms:W3CDTF">2017-10-30T23:18:02Z</dcterms:created>
  <dcterms:modified xsi:type="dcterms:W3CDTF">2017-11-16T20:19:57Z</dcterms:modified>
</cp:coreProperties>
</file>